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DB6_8C98CA4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2_8958C52D.xml" ContentType="application/vnd.ms-powerpoint.comments+xml"/>
  <Override PartName="/ppt/notesSlides/notesSlide6.xml" ContentType="application/vnd.openxmlformats-officedocument.presentationml.notesSlide+xml"/>
  <Override PartName="/ppt/comments/modernComment_DB7_BA499C4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DBC_CBF58169.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DB0_4DE87C2.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300" r:id="rId2"/>
    <p:sldId id="3534" r:id="rId3"/>
    <p:sldId id="3510" r:id="rId4"/>
    <p:sldId id="309" r:id="rId5"/>
    <p:sldId id="306" r:id="rId6"/>
    <p:sldId id="3511" r:id="rId7"/>
    <p:sldId id="3533" r:id="rId8"/>
    <p:sldId id="3512" r:id="rId9"/>
    <p:sldId id="3545" r:id="rId10"/>
    <p:sldId id="3525" r:id="rId11"/>
    <p:sldId id="3529" r:id="rId12"/>
    <p:sldId id="3514" r:id="rId13"/>
    <p:sldId id="3506" r:id="rId14"/>
    <p:sldId id="3507" r:id="rId15"/>
    <p:sldId id="3531" r:id="rId16"/>
    <p:sldId id="3520" r:id="rId17"/>
    <p:sldId id="3516" r:id="rId18"/>
    <p:sldId id="3538" r:id="rId19"/>
    <p:sldId id="3540" r:id="rId20"/>
    <p:sldId id="3517" r:id="rId21"/>
    <p:sldId id="3518" r:id="rId22"/>
    <p:sldId id="3519" r:id="rId23"/>
    <p:sldId id="3532" r:id="rId24"/>
    <p:sldId id="3537" r:id="rId25"/>
    <p:sldId id="3504" r:id="rId26"/>
    <p:sldId id="3496" r:id="rId27"/>
    <p:sldId id="3541" r:id="rId28"/>
    <p:sldId id="3502" r:id="rId29"/>
    <p:sldId id="315" r:id="rId30"/>
    <p:sldId id="312" r:id="rId31"/>
    <p:sldId id="3527" r:id="rId32"/>
    <p:sldId id="317" r:id="rId33"/>
    <p:sldId id="3543" r:id="rId34"/>
    <p:sldId id="3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040A16-3DAA-BF53-5B89-EE73EB1F1055}" name="Ullah, Ihsan" initials="UI" userId="S::0120683s@universityofgalway.ie::1e1391c1-6260-4835-bc72-f6df292a7ea8" providerId="AD"/>
  <p188:author id="{D4A102AA-76AC-53DB-F1C2-4837AB475101}" name="Abaid, Ayman" initials="" userId="S::A.Abaid1@universityofgalway.ie::8d413867-dec3-4178-8c99-eb63eed408fd" providerId="AD"/>
  <p188:author id="{F81343EC-2BD8-AC4C-BCC5-AAC3706389DD}" name="Abaid, Ayman" initials="AA" userId="S::a.abaid1@universityofgalway.ie::8d413867-dec3-4178-8c99-eb63eed408f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4ED1F-41FD-B78C-4544-5299B81CB3F8}" v="1" dt="2025-07-25T21:58:5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32_8958C52D.xml><?xml version="1.0" encoding="utf-8"?>
<p188:cmLst xmlns:a="http://schemas.openxmlformats.org/drawingml/2006/main" xmlns:r="http://schemas.openxmlformats.org/officeDocument/2006/relationships" xmlns:p188="http://schemas.microsoft.com/office/powerpoint/2018/8/main">
  <p188:cm id="{45B0D56F-55F1-487C-B312-D8348653DD48}" authorId="{08040A16-3DAA-BF53-5B89-EE73EB1F1055}" status="resolved" created="2025-01-09T15:54:43.186" complete="100000">
    <ac:txMkLst xmlns:ac="http://schemas.microsoft.com/office/drawing/2013/main/command">
      <pc:docMk xmlns:pc="http://schemas.microsoft.com/office/powerpoint/2013/main/command"/>
      <pc:sldMk xmlns:pc="http://schemas.microsoft.com/office/powerpoint/2013/main/command" cId="2304296237" sldId="306"/>
      <ac:spMk id="3" creationId="{07BD1F67-0B56-9023-4C8D-FB73B2B9FEE6}"/>
      <ac:txMk cp="11" len="10">
        <ac:context len="237" hash="1701719649"/>
      </ac:txMk>
    </ac:txMkLst>
    <p188:pos x="3439486" y="153798"/>
    <p188:replyLst>
      <p188:reply id="{8A9761CB-AD11-4AFE-9577-896CD1C67CE7}" authorId="{F81343EC-2BD8-AC4C-BCC5-AAC3706389DD}" created="2025-01-09T20:35:21.851">
        <p188:txBody>
          <a:bodyPr/>
          <a:lstStyle/>
          <a:p>
            <a:r>
              <a:rPr lang="en-GB"/>
              <a:t>Fixed</a:t>
            </a:r>
          </a:p>
        </p188:txBody>
        <p188:extLst>
          <p:ext xmlns:p="http://schemas.openxmlformats.org/presentationml/2006/main" uri="{57CB4572-C831-44C2-8A1C-0ADB6CCDFE69}">
            <p223:reactions xmlns:p223="http://schemas.microsoft.com/office/powerpoint/2022/03/main">
              <p223:rxn type="👍">
                <p223:instance time="2025-01-13T12:28:36.330" authorId="{08040A16-3DAA-BF53-5B89-EE73EB1F1055}"/>
              </p223:rxn>
            </p223:reactions>
          </p:ext>
        </p188:extLst>
      </p188:reply>
    </p188:replyLst>
    <p188:txBody>
      <a:bodyPr/>
      <a:lstStyle/>
      <a:p>
        <a:r>
          <a:rPr lang="en-US"/>
          <a:t>? people or percent. </a:t>
        </a:r>
      </a:p>
    </p188:txBody>
  </p188:cm>
</p188:cmLst>
</file>

<file path=ppt/comments/modernComment_DB0_4DE87C2.xml><?xml version="1.0" encoding="utf-8"?>
<p188:cmLst xmlns:a="http://schemas.openxmlformats.org/drawingml/2006/main" xmlns:r="http://schemas.openxmlformats.org/officeDocument/2006/relationships" xmlns:p188="http://schemas.microsoft.com/office/powerpoint/2018/8/main">
  <p188:cm id="{3F6BE614-A9D5-416A-A675-31D56B86800C}" authorId="{08040A16-3DAA-BF53-5B89-EE73EB1F1055}" created="2025-01-09T16:09:10.841">
    <ac:txMkLst xmlns:ac="http://schemas.microsoft.com/office/drawing/2013/main/command">
      <pc:docMk xmlns:pc="http://schemas.microsoft.com/office/powerpoint/2013/main/command"/>
      <pc:sldMk xmlns:pc="http://schemas.microsoft.com/office/powerpoint/2013/main/command" cId="81692610" sldId="3504"/>
      <ac:spMk id="4" creationId="{D49FADDA-9175-074F-D179-12545095A33E}"/>
      <ac:txMk cp="83" len="110">
        <ac:context len="222" hash="3345981048"/>
      </ac:txMk>
    </ac:txMkLst>
    <p188:pos x="9020432" y="418756"/>
    <p188:txBody>
      <a:bodyPr/>
      <a:lstStyle/>
      <a:p>
        <a:r>
          <a:rPr lang="en-US"/>
          <a:t>https://ieeexplore.ieee.org/document/10782969</a:t>
        </a:r>
      </a:p>
    </p188:txBody>
  </p188:cm>
</p188:cmLst>
</file>

<file path=ppt/comments/modernComment_DB6_8C98CA4A.xml><?xml version="1.0" encoding="utf-8"?>
<p188:cmLst xmlns:a="http://schemas.openxmlformats.org/drawingml/2006/main" xmlns:r="http://schemas.openxmlformats.org/officeDocument/2006/relationships" xmlns:p188="http://schemas.microsoft.com/office/powerpoint/2018/8/main">
  <p188:cm id="{93A3F1C4-32C9-4EE5-99DE-82E209870BE8}" authorId="{08040A16-3DAA-BF53-5B89-EE73EB1F1055}" status="resolved" created="2025-01-09T15:53:39.545" startDate="2025-01-09T15:53:39.545" dueDate="2025-01-09T15:53:39.545" assignedTo="{D4A102AA-76AC-53DB-F1C2-4837AB475101}" complete="100000" title="@Abaid, Ayman check for a better picture that properly highlight TL, FL, and FLT in a Aorta. And Aortic disssection.">
    <pc:sldMkLst xmlns:pc="http://schemas.microsoft.com/office/powerpoint/2013/main/command">
      <pc:docMk/>
      <pc:sldMk cId="2358823498" sldId="3510"/>
    </pc:sldMkLst>
    <p188:replyLst>
      <p188:reply id="{02290111-346A-4B70-8C9F-DBC71A08707F}" authorId="{F81343EC-2BD8-AC4C-BCC5-AAC3706389DD}" created="2025-01-09T20:31:13.349">
        <p188:txBody>
          <a:bodyPr/>
          <a:lstStyle/>
          <a:p>
            <a:r>
              <a:rPr lang="en-GB"/>
              <a:t>Added in Next Slide</a:t>
            </a:r>
          </a:p>
        </p188:txBody>
      </p188:reply>
    </p188:replyLst>
    <p188:txBody>
      <a:bodyPr/>
      <a:lstStyle/>
      <a:p>
        <a:r>
          <a:rPr lang="en-US"/>
          <a:t>[@Abaid, Ayman]  check for a better picture that properly highlight TL, FL, and FLT in a Aorta. And Aortic disssection. </a:t>
        </a:r>
      </a:p>
    </p188:txBody>
    <p188:extLst>
      <p:ext xmlns:p="http://schemas.openxmlformats.org/presentationml/2006/main" uri="{5BB2D875-25FF-4072-B9AC-8F64D62656EB}">
        <p228:taskDetails xmlns:p228="http://schemas.microsoft.com/office/powerpoint/2022/08/main">
          <p228:history>
            <p228:event time="2025-01-09T15:53:39.545" id="{FB120826-0A11-4E62-BF89-89C5B34DF8C6}">
              <p228:atrbtn authorId="{08040A16-3DAA-BF53-5B89-EE73EB1F1055}"/>
              <p228:anchr>
                <p228:comment id="{93A3F1C4-32C9-4EE5-99DE-82E209870BE8}"/>
              </p228:anchr>
              <p228:add/>
            </p228:event>
            <p228:event time="2025-01-09T15:53:39.545" id="{0BED3BE7-418E-42B3-A820-E4995FD1A2A6}">
              <p228:atrbtn authorId="{08040A16-3DAA-BF53-5B89-EE73EB1F1055}"/>
              <p228:anchr>
                <p228:comment id="{93A3F1C4-32C9-4EE5-99DE-82E209870BE8}"/>
              </p228:anchr>
              <p228:asgn authorId="{D4A102AA-76AC-53DB-F1C2-4837AB475101}"/>
            </p228:event>
            <p228:event time="2025-01-09T15:53:39.545" id="{4FA2B052-6540-438A-9964-A9BBC1F9FA2B}">
              <p228:atrbtn authorId="{08040A16-3DAA-BF53-5B89-EE73EB1F1055}"/>
              <p228:anchr>
                <p228:comment id="{93A3F1C4-32C9-4EE5-99DE-82E209870BE8}"/>
              </p228:anchr>
              <p228:title val="@Abaid, Ayman check for a better picture that properly highlight TL, FL, and FLT in a Aorta. And Aortic disssection."/>
            </p228:event>
            <p228:event time="2025-01-09T15:53:39.545" id="{21677B5B-D9D1-463B-ACD8-31E015C3FE10}">
              <p228:atrbtn authorId="{08040A16-3DAA-BF53-5B89-EE73EB1F1055}"/>
              <p228:anchr>
                <p228:comment id="{93A3F1C4-32C9-4EE5-99DE-82E209870BE8}"/>
              </p228:anchr>
              <p228:date stDt="2025-01-09T15:53:39.545" endDt="2025-01-09T15:53:39.545"/>
            </p228:event>
            <p228:event time="2025-01-13T12:30:10.085" id="{A2A1B4BF-8DA1-45C6-955F-E397D4F9A5BF}">
              <p228:atrbtn authorId="{08040A16-3DAA-BF53-5B89-EE73EB1F1055}"/>
              <p228:anchr>
                <p228:comment id="{00000000-0000-0000-0000-000000000000}"/>
              </p228:anchr>
              <p228:pcntCmplt val="100000"/>
            </p228:event>
          </p228:history>
        </p228:taskDetails>
      </p:ext>
    </p188:extLst>
  </p188:cm>
</p188:cmLst>
</file>

<file path=ppt/comments/modernComment_DB7_BA499C47.xml><?xml version="1.0" encoding="utf-8"?>
<p188:cmLst xmlns:a="http://schemas.openxmlformats.org/drawingml/2006/main" xmlns:r="http://schemas.openxmlformats.org/officeDocument/2006/relationships" xmlns:p188="http://schemas.microsoft.com/office/powerpoint/2018/8/main">
  <p188:cm id="{FC573DDE-9C71-4096-BBD2-0D2DB63410DE}" authorId="{08040A16-3DAA-BF53-5B89-EE73EB1F1055}" created="2025-01-09T15:56:32.094">
    <ac:txMkLst xmlns:ac="http://schemas.microsoft.com/office/drawing/2013/main/command">
      <pc:docMk xmlns:pc="http://schemas.microsoft.com/office/powerpoint/2013/main/command"/>
      <pc:sldMk xmlns:pc="http://schemas.microsoft.com/office/powerpoint/2013/main/command" cId="3125386311" sldId="3511"/>
      <ac:spMk id="3" creationId="{21A1EA14-6976-566A-5BB7-AA9CA9FADF18}"/>
      <ac:txMk cp="0" len="166">
        <ac:context len="167" hash="4288364315"/>
      </ac:txMk>
    </ac:txMkLst>
    <p188:pos x="4250422" y="545284"/>
    <p188:replyLst>
      <p188:reply id="{25B81E72-1730-4E4B-AAA1-A66B5D11E15C}" authorId="{08040A16-3DAA-BF53-5B89-EE73EB1F1055}" created="2025-01-09T15:57:08.517">
        <p188:txBody>
          <a:bodyPr/>
          <a:lstStyle/>
          <a:p>
            <a:r>
              <a:rPr lang="en-US"/>
              <a:t>adjust the formats. </a:t>
            </a:r>
          </a:p>
        </p188:txBody>
      </p188:reply>
      <p188:reply id="{466A2D70-8E2B-4616-A078-D901E806220E}" authorId="{F81343EC-2BD8-AC4C-BCC5-AAC3706389DD}" created="2025-01-15T10:19:05.555">
        <p188:txBody>
          <a:bodyPr/>
          <a:lstStyle/>
          <a:p>
            <a:r>
              <a:rPr lang="en-GB"/>
              <a:t>fixed</a:t>
            </a:r>
          </a:p>
        </p188:txBody>
      </p188:reply>
    </p188:replyLst>
    <p188:txBody>
      <a:bodyPr/>
      <a:lstStyle/>
      <a:p>
        <a:r>
          <a:rPr lang="en-US"/>
          <a:t>Rephrase or change for better message conveying. </a:t>
        </a:r>
      </a:p>
    </p188:txBody>
  </p188:cm>
</p188:cmLst>
</file>

<file path=ppt/comments/modernComment_DBC_CBF58169.xml><?xml version="1.0" encoding="utf-8"?>
<p188:cmLst xmlns:a="http://schemas.openxmlformats.org/drawingml/2006/main" xmlns:r="http://schemas.openxmlformats.org/officeDocument/2006/relationships" xmlns:p188="http://schemas.microsoft.com/office/powerpoint/2018/8/main">
  <p188:cm id="{5BE04983-9543-46D5-AD69-EAEE5FE00318}" authorId="{08040A16-3DAA-BF53-5B89-EE73EB1F1055}" created="2025-01-09T16:10:49.109">
    <ac:txMkLst xmlns:ac="http://schemas.microsoft.com/office/drawing/2013/main/command">
      <pc:docMk xmlns:pc="http://schemas.microsoft.com/office/powerpoint/2013/main/command"/>
      <pc:sldMk xmlns:pc="http://schemas.microsoft.com/office/powerpoint/2013/main/command" cId="3421864297" sldId="3516"/>
      <ac:spMk id="2" creationId="{DA50421F-1AF0-9886-9AB4-AA05AE00D2F2}"/>
      <ac:txMk cp="0" len="36">
        <ac:context len="37" hash="2265151962"/>
      </ac:txMk>
    </ac:txMkLst>
    <p188:pos x="6979920" y="109728"/>
    <p188:txBody>
      <a:bodyPr/>
      <a:lstStyle/>
      <a:p>
        <a:r>
          <a:rPr lang="en-US"/>
          <a:t>Better define what a foundational model is and why you have selected tit.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54308-228C-447E-822E-C8EAE4560FE6}" type="datetimeFigureOut">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87B7-F24E-4AA6-8179-5AC3AD02B84A}" type="slidenum">
              <a:t>‹#›</a:t>
            </a:fld>
            <a:endParaRPr lang="en-US"/>
          </a:p>
        </p:txBody>
      </p:sp>
    </p:spTree>
    <p:extLst>
      <p:ext uri="{BB962C8B-B14F-4D97-AF65-F5344CB8AC3E}">
        <p14:creationId xmlns:p14="http://schemas.microsoft.com/office/powerpoint/2010/main" val="77289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594585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My name is Ayman </a:t>
            </a:r>
            <a:r>
              <a:rPr lang="en-US" b="1" err="1"/>
              <a:t>Abaid</a:t>
            </a:r>
            <a:r>
              <a:rPr lang="en-US" b="1"/>
              <a:t>, and I am currently a second-year PhD student at the School of Computer Science, University of Galway, under the supervision of Dr. Ihsan Ullah.</a:t>
            </a:r>
          </a:p>
          <a:p>
            <a:r>
              <a:rPr lang="en-US" b="1"/>
              <a:t>Today, I’ll be presenting one of the projects I have been working on, which focuses on the use of DL  in diagnosing Type B Aortic Dissection (TBAD).</a:t>
            </a:r>
            <a:endParaRPr lang="en-US">
              <a:ea typeface="Calibri" panose="020F0502020204030204"/>
              <a:cs typeface="Calibri" panose="020F0502020204030204"/>
            </a:endParaRPr>
          </a:p>
          <a:p>
            <a:r>
              <a:rPr lang="en-US" b="1"/>
              <a:t>I’ll take briefly about the motivation behind this work, and the specific challenges we aimed to address.</a:t>
            </a:r>
            <a:endParaRPr lang="en-US"/>
          </a:p>
          <a:p>
            <a:endParaRPr lang="en-US"/>
          </a:p>
          <a:p>
            <a:r>
              <a:rPr lang="en-US" b="1"/>
              <a:t>Thank you for the introduction.</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a:t>
            </a:fld>
            <a:endParaRPr lang="en-PK"/>
          </a:p>
        </p:txBody>
      </p:sp>
    </p:spTree>
    <p:extLst>
      <p:ext uri="{BB962C8B-B14F-4D97-AF65-F5344CB8AC3E}">
        <p14:creationId xmlns:p14="http://schemas.microsoft.com/office/powerpoint/2010/main" val="251119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TBAD is a Rare Disease: it difficult to acquire large datasets necessary for deep learning (DL) training.</a:t>
            </a:r>
            <a:endParaRPr lang="en-US">
              <a:ea typeface="Calibri"/>
              <a:cs typeface="Calibri"/>
            </a:endParaRPr>
          </a:p>
          <a:p>
            <a:r>
              <a:rPr lang="en-US">
                <a:ea typeface="Calibri"/>
                <a:cs typeface="Calibri"/>
              </a:rPr>
              <a:t>Secondly even if we have data from patient and DL models to work it has to be annotated , which require expert </a:t>
            </a:r>
            <a:r>
              <a:rPr lang="en-US" err="1">
                <a:ea typeface="Calibri"/>
                <a:cs typeface="Calibri"/>
              </a:rPr>
              <a:t>clincians</a:t>
            </a:r>
            <a:r>
              <a:rPr lang="en-US">
                <a:ea typeface="Calibri"/>
                <a:cs typeface="Calibri"/>
              </a:rPr>
              <a:t> </a:t>
            </a:r>
            <a:r>
              <a:rPr lang="en-US" err="1">
                <a:ea typeface="Calibri"/>
                <a:cs typeface="Calibri"/>
              </a:rPr>
              <a:t>anf</a:t>
            </a:r>
            <a:r>
              <a:rPr lang="en-US">
                <a:ea typeface="Calibri"/>
                <a:cs typeface="Calibri"/>
              </a:rPr>
              <a:t> they do the </a:t>
            </a:r>
            <a:r>
              <a:rPr lang="en-US" err="1">
                <a:ea typeface="Calibri"/>
                <a:cs typeface="Calibri"/>
              </a:rPr>
              <a:t>annotationw</a:t>
            </a:r>
            <a:r>
              <a:rPr lang="en-US">
                <a:ea typeface="Calibri"/>
                <a:cs typeface="Calibri"/>
              </a:rPr>
              <a:t> </a:t>
            </a:r>
            <a:r>
              <a:rPr lang="en-US" err="1">
                <a:ea typeface="Calibri"/>
                <a:cs typeface="Calibri"/>
              </a:rPr>
              <a:t>hich</a:t>
            </a:r>
            <a:r>
              <a:rPr lang="en-US">
                <a:ea typeface="Calibri"/>
                <a:cs typeface="Calibri"/>
              </a:rPr>
              <a:t> us again time </a:t>
            </a:r>
            <a:r>
              <a:rPr lang="en-US" err="1">
                <a:ea typeface="Calibri"/>
                <a:cs typeface="Calibri"/>
              </a:rPr>
              <a:t>consuing</a:t>
            </a:r>
            <a:r>
              <a:rPr lang="en-US">
                <a:ea typeface="Calibri"/>
                <a:cs typeface="Calibri"/>
              </a:rPr>
              <a:t> </a:t>
            </a:r>
            <a:r>
              <a:rPr lang="en-US" err="1">
                <a:ea typeface="Calibri"/>
                <a:cs typeface="Calibri"/>
              </a:rPr>
              <a:t>nand</a:t>
            </a:r>
            <a:r>
              <a:rPr lang="en-US">
                <a:ea typeface="Calibri"/>
                <a:cs typeface="Calibri"/>
              </a:rPr>
              <a:t> expensive.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10</a:t>
            </a:fld>
            <a:endParaRPr lang="en-PK"/>
          </a:p>
        </p:txBody>
      </p:sp>
    </p:spTree>
    <p:extLst>
      <p:ext uri="{BB962C8B-B14F-4D97-AF65-F5344CB8AC3E}">
        <p14:creationId xmlns:p14="http://schemas.microsoft.com/office/powerpoint/2010/main" val="141805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we began our project by investigating </a:t>
            </a:r>
          </a:p>
        </p:txBody>
      </p:sp>
      <p:sp>
        <p:nvSpPr>
          <p:cNvPr id="4" name="Slide Number Placeholder 3"/>
          <p:cNvSpPr>
            <a:spLocks noGrp="1"/>
          </p:cNvSpPr>
          <p:nvPr>
            <p:ph type="sldNum" sz="quarter" idx="5"/>
          </p:nvPr>
        </p:nvSpPr>
        <p:spPr/>
        <p:txBody>
          <a:bodyPr/>
          <a:lstStyle/>
          <a:p>
            <a:fld id="{6ADD87B7-F24E-4AA6-8179-5AC3AD02B84A}" type="slidenum">
              <a:rPr lang="en-GB"/>
              <a:t>11</a:t>
            </a:fld>
            <a:endParaRPr lang="en-GB"/>
          </a:p>
        </p:txBody>
      </p:sp>
    </p:spTree>
    <p:extLst>
      <p:ext uri="{BB962C8B-B14F-4D97-AF65-F5344CB8AC3E}">
        <p14:creationId xmlns:p14="http://schemas.microsoft.com/office/powerpoint/2010/main" val="259465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this we used a 2d </a:t>
            </a:r>
            <a:r>
              <a:rPr lang="en-US" err="1">
                <a:ea typeface="Calibri"/>
                <a:cs typeface="Calibri"/>
              </a:rPr>
              <a:t>unet</a:t>
            </a:r>
            <a:r>
              <a:rPr lang="en-US">
                <a:ea typeface="Calibri"/>
                <a:cs typeface="Calibri"/>
              </a:rPr>
              <a:t> (and </a:t>
            </a:r>
            <a:r>
              <a:rPr lang="en-US" err="1">
                <a:ea typeface="Calibri"/>
                <a:cs typeface="Calibri"/>
              </a:rPr>
              <a:t>usnet</a:t>
            </a:r>
            <a:r>
              <a:rPr lang="en-US">
                <a:ea typeface="Calibri"/>
                <a:cs typeface="Calibri"/>
              </a:rPr>
              <a:t> is a </a:t>
            </a:r>
            <a:r>
              <a:rPr lang="en-US" err="1">
                <a:ea typeface="Calibri"/>
                <a:cs typeface="Calibri"/>
              </a:rPr>
              <a:t>neurlanetwork</a:t>
            </a:r>
            <a:r>
              <a:rPr lang="en-US">
                <a:ea typeface="Calibri"/>
                <a:cs typeface="Calibri"/>
              </a:rPr>
              <a:t> that is used for </a:t>
            </a:r>
            <a:r>
              <a:rPr lang="en-US" err="1">
                <a:ea typeface="Calibri"/>
                <a:cs typeface="Calibri"/>
              </a:rPr>
              <a:t>sgementation</a:t>
            </a:r>
            <a:r>
              <a:rPr lang="en-US">
                <a:ea typeface="Calibri"/>
                <a:cs typeface="Calibri"/>
              </a:rPr>
              <a:t>) </a:t>
            </a:r>
          </a:p>
        </p:txBody>
      </p:sp>
      <p:sp>
        <p:nvSpPr>
          <p:cNvPr id="4" name="Slide Number Placeholder 3"/>
          <p:cNvSpPr>
            <a:spLocks noGrp="1"/>
          </p:cNvSpPr>
          <p:nvPr>
            <p:ph type="sldNum" sz="quarter" idx="5"/>
          </p:nvPr>
        </p:nvSpPr>
        <p:spPr/>
        <p:txBody>
          <a:bodyPr/>
          <a:lstStyle/>
          <a:p>
            <a:fld id="{6ADD87B7-F24E-4AA6-8179-5AC3AD02B84A}" type="slidenum">
              <a:rPr lang="en-GB"/>
              <a:t>12</a:t>
            </a:fld>
            <a:endParaRPr lang="en-GB"/>
          </a:p>
        </p:txBody>
      </p:sp>
    </p:spTree>
    <p:extLst>
      <p:ext uri="{BB962C8B-B14F-4D97-AF65-F5344CB8AC3E}">
        <p14:creationId xmlns:p14="http://schemas.microsoft.com/office/powerpoint/2010/main" val="419337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somewhat complicated case. Firstly, all three regions are present, and the region belonging to the FL is significantly larger compared to the other two. As a result, the model is able to detect that all three lumens are present and identify the boundary of the aorta. However, it still mislabels slightly in some areas.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13</a:t>
            </a:fld>
            <a:endParaRPr lang="en-PK"/>
          </a:p>
        </p:txBody>
      </p:sp>
    </p:spTree>
    <p:extLst>
      <p:ext uri="{BB962C8B-B14F-4D97-AF65-F5344CB8AC3E}">
        <p14:creationId xmlns:p14="http://schemas.microsoft.com/office/powerpoint/2010/main" val="701906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this study we compared the performance of our proposed 2D U-Net models with the state-of-the-art 3D U-Net model, and baseline 2d </a:t>
            </a:r>
            <a:r>
              <a:rPr lang="en-US" err="1"/>
              <a:t>Unet</a:t>
            </a:r>
            <a:r>
              <a:rPr lang="en-US"/>
              <a:t> gave better results as compared to the 3d </a:t>
            </a:r>
            <a:r>
              <a:rPr lang="en-US" err="1"/>
              <a:t>unet</a:t>
            </a:r>
            <a:r>
              <a:rPr lang="en-US"/>
              <a:t> for TL and FL. While The 3D U-Net model outperformed our models in segmenting the FLT area. This could be due to small data since FLT is a minority class and images were fewer in numbers. </a:t>
            </a:r>
          </a:p>
          <a:p>
            <a:r>
              <a:rPr lang="en-US"/>
              <a:t>Both our study and existing study suggests that there is still a large room for improvements , particularly when it comes to segmentation of FLT</a:t>
            </a:r>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14</a:t>
            </a:fld>
            <a:endParaRPr lang="en-PK"/>
          </a:p>
        </p:txBody>
      </p:sp>
    </p:spTree>
    <p:extLst>
      <p:ext uri="{BB962C8B-B14F-4D97-AF65-F5344CB8AC3E}">
        <p14:creationId xmlns:p14="http://schemas.microsoft.com/office/powerpoint/2010/main" val="58288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exploring the limitations of 2D image segmentation compared to 3D volumetric segmentation it became evident that addressing these challenges might require leveraging advanced approaches, </a:t>
            </a:r>
          </a:p>
          <a:p>
            <a:r>
              <a:rPr lang="en-US"/>
              <a:t>leading to my second research question: Can we utilize pretrained foundation models for TBAD segmentation without the need for extensive retraining?"</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15</a:t>
            </a:fld>
            <a:endParaRPr lang="en-GB"/>
          </a:p>
        </p:txBody>
      </p:sp>
    </p:spTree>
    <p:extLst>
      <p:ext uri="{BB962C8B-B14F-4D97-AF65-F5344CB8AC3E}">
        <p14:creationId xmlns:p14="http://schemas.microsoft.com/office/powerpoint/2010/main" val="18355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a:t>
            </a:r>
            <a:r>
              <a:rPr lang="en-US" err="1">
                <a:ea typeface="Calibri"/>
                <a:cs typeface="Calibri"/>
              </a:rPr>
              <a:t>prpbably</a:t>
            </a:r>
            <a:r>
              <a:rPr lang="en-US">
                <a:ea typeface="Calibri"/>
                <a:cs typeface="Calibri"/>
              </a:rPr>
              <a:t> have used Chatgpt which is </a:t>
            </a:r>
            <a:r>
              <a:rPr lang="en-US" err="1">
                <a:ea typeface="Calibri"/>
                <a:cs typeface="Calibri"/>
              </a:rPr>
              <a:t>alsoa</a:t>
            </a:r>
            <a:r>
              <a:rPr lang="en-US">
                <a:ea typeface="Calibri"/>
                <a:cs typeface="Calibri"/>
              </a:rPr>
              <a:t>. foundation model, however it’s a generative foundation model</a:t>
            </a:r>
          </a:p>
        </p:txBody>
      </p:sp>
      <p:sp>
        <p:nvSpPr>
          <p:cNvPr id="4" name="Slide Number Placeholder 3"/>
          <p:cNvSpPr>
            <a:spLocks noGrp="1"/>
          </p:cNvSpPr>
          <p:nvPr>
            <p:ph type="sldNum" sz="quarter" idx="5"/>
          </p:nvPr>
        </p:nvSpPr>
        <p:spPr/>
        <p:txBody>
          <a:bodyPr/>
          <a:lstStyle/>
          <a:p>
            <a:fld id="{6ADD87B7-F24E-4AA6-8179-5AC3AD02B84A}" type="slidenum">
              <a:rPr lang="en-US"/>
              <a:t>16</a:t>
            </a:fld>
            <a:endParaRPr lang="en-US"/>
          </a:p>
        </p:txBody>
      </p:sp>
    </p:spTree>
    <p:extLst>
      <p:ext uri="{BB962C8B-B14F-4D97-AF65-F5344CB8AC3E}">
        <p14:creationId xmlns:p14="http://schemas.microsoft.com/office/powerpoint/2010/main" val="2742610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Foundation models are trained on extensive and diverse datasets to learn general patterns and representations.</a:t>
            </a:r>
            <a:endParaRPr lang="en-US">
              <a:ea typeface="Calibri" panose="020F0502020204030204"/>
              <a:cs typeface="Calibri" panose="020F0502020204030204"/>
            </a:endParaRPr>
          </a:p>
          <a:p>
            <a:pPr marL="171450" indent="-171450">
              <a:buFont typeface="Arial"/>
              <a:buChar char="•"/>
            </a:pPr>
            <a:endParaRPr lang="en-US">
              <a:ea typeface="Calibri" panose="020F0502020204030204"/>
              <a:cs typeface="Calibri" panose="020F0502020204030204"/>
            </a:endParaRPr>
          </a:p>
          <a:p>
            <a:pPr marL="171450" indent="-171450">
              <a:buFont typeface="Arial"/>
              <a:buChar char="•"/>
            </a:pPr>
            <a:r>
              <a:rPr lang="en-US"/>
              <a:t>exploration of whether it's necessary to train new models from scratch or leverage existing foundation models for the task of segmenting </a:t>
            </a:r>
            <a:r>
              <a:rPr lang="en-US" b="1"/>
              <a:t>Type B Aortic Dissection (TBAD)</a:t>
            </a:r>
            <a:r>
              <a:rPr lang="en-US"/>
              <a:t> . </a:t>
            </a:r>
            <a:r>
              <a:rPr lang="en-US" b="1"/>
              <a:t>Training a new model from scratch</a:t>
            </a:r>
            <a:r>
              <a:rPr lang="en-US"/>
              <a:t>: Time- and resource-intensive but potentially more accurate for a specific task.</a:t>
            </a:r>
          </a:p>
          <a:p>
            <a:pPr marL="171450" indent="-171450">
              <a:buFont typeface="Arial"/>
              <a:buChar char="•"/>
            </a:pPr>
            <a:r>
              <a:rPr lang="en-US" b="1"/>
              <a:t>Using or fine-tuning foundation models</a:t>
            </a:r>
            <a:r>
              <a:rPr lang="en-US"/>
              <a:t>: Faster and resource-efficient but might require adaptation to achieve optimal performance for TBAD.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17</a:t>
            </a:fld>
            <a:endParaRPr lang="en-US"/>
          </a:p>
        </p:txBody>
      </p:sp>
    </p:spTree>
    <p:extLst>
      <p:ext uri="{BB962C8B-B14F-4D97-AF65-F5344CB8AC3E}">
        <p14:creationId xmlns:p14="http://schemas.microsoft.com/office/powerpoint/2010/main" val="93621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limitations of FM are highlighted in our study. SAM and MedSAM, for instance, are restricted</a:t>
            </a:r>
          </a:p>
          <a:p>
            <a:r>
              <a:rPr lang="en-US"/>
              <a:t>to detecting only a single ROI per prompt, limiting their utility in complex MI scenarios. Furthermore, these</a:t>
            </a:r>
          </a:p>
          <a:p>
            <a:r>
              <a:rPr lang="en-US"/>
              <a:t>models do not support multi-label segmentation, which is crucial for many MI tasks. They also necessitate</a:t>
            </a:r>
            <a:endParaRPr lang="en-US">
              <a:ea typeface="Calibri"/>
              <a:cs typeface="Calibri"/>
            </a:endParaRPr>
          </a:p>
          <a:p>
            <a:r>
              <a:rPr lang="en-US"/>
              <a:t>prompts such as BB and point coordinates, requiring prior anatomical knowledge and professional expertise,</a:t>
            </a:r>
            <a:endParaRPr lang="en-US">
              <a:ea typeface="Calibri"/>
              <a:cs typeface="Calibri"/>
            </a:endParaRPr>
          </a:p>
          <a:p>
            <a:r>
              <a:rPr lang="en-US"/>
              <a:t>making them less accessible for general use. Another significant limitation is that all evaluated FMs rely on</a:t>
            </a:r>
            <a:endParaRPr lang="en-US">
              <a:ea typeface="Calibri"/>
              <a:cs typeface="Calibri"/>
            </a:endParaRPr>
          </a:p>
          <a:p>
            <a:r>
              <a:rPr lang="en-US"/>
              <a:t>2D segmentation, despite the prevalence of 3D MI data in clinical practice, emphasizing the need for advanced</a:t>
            </a:r>
            <a:endParaRPr lang="en-US">
              <a:ea typeface="Calibri"/>
              <a:cs typeface="Calibri"/>
            </a:endParaRPr>
          </a:p>
          <a:p>
            <a:r>
              <a:rPr lang="en-US"/>
              <a:t>models capable of handling 3D data</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22</a:t>
            </a:fld>
            <a:endParaRPr lang="en-US"/>
          </a:p>
        </p:txBody>
      </p:sp>
    </p:spTree>
    <p:extLst>
      <p:ext uri="{BB962C8B-B14F-4D97-AF65-F5344CB8AC3E}">
        <p14:creationId xmlns:p14="http://schemas.microsoft.com/office/powerpoint/2010/main" val="4125191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 stepped back a little and focuses on other </a:t>
            </a:r>
            <a:r>
              <a:rPr lang="en-GB" err="1"/>
              <a:t>apporached</a:t>
            </a:r>
            <a:r>
              <a:rPr lang="en-GB"/>
              <a:t> to improve deep </a:t>
            </a:r>
            <a:r>
              <a:rPr lang="en-GB" err="1"/>
              <a:t>leanring</a:t>
            </a:r>
            <a:r>
              <a:rPr lang="en-GB"/>
              <a:t> models </a:t>
            </a:r>
            <a:endParaRPr lang="en-GB">
              <a:ea typeface="Calibri"/>
              <a:cs typeface="Calibri"/>
            </a:endParaRPr>
          </a:p>
          <a:p>
            <a:r>
              <a:rPr lang="en-GB"/>
              <a:t>N performance . Since deep learning models </a:t>
            </a:r>
            <a:r>
              <a:rPr lang="en-GB" err="1"/>
              <a:t>woek</a:t>
            </a:r>
            <a:r>
              <a:rPr lang="en-GB"/>
              <a:t> really we have large amount of data , we </a:t>
            </a:r>
            <a:r>
              <a:rPr lang="en-GB" err="1"/>
              <a:t>vertigated</a:t>
            </a:r>
            <a:r>
              <a:rPr lang="en-GB"/>
              <a:t> can we generate synthetic medical images </a:t>
            </a:r>
            <a:endParaRPr lang="en-GB">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23</a:t>
            </a:fld>
            <a:endParaRPr lang="en-GB"/>
          </a:p>
        </p:txBody>
      </p:sp>
    </p:spTree>
    <p:extLst>
      <p:ext uri="{BB962C8B-B14F-4D97-AF65-F5344CB8AC3E}">
        <p14:creationId xmlns:p14="http://schemas.microsoft.com/office/powerpoint/2010/main" val="428629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all the work I will be presenting today is the result of a collaborative effort with my amazing co-authors from the Visual Intelligence Lab, colleagues from the School of Engineering, and, for clinical validation, we partnered with cardiovascular surgeon Dr. Niamh Hynes.</a:t>
            </a:r>
          </a:p>
        </p:txBody>
      </p:sp>
      <p:sp>
        <p:nvSpPr>
          <p:cNvPr id="4" name="Slide Number Placeholder 3"/>
          <p:cNvSpPr>
            <a:spLocks noGrp="1"/>
          </p:cNvSpPr>
          <p:nvPr>
            <p:ph type="sldNum" sz="quarter" idx="5"/>
          </p:nvPr>
        </p:nvSpPr>
        <p:spPr/>
        <p:txBody>
          <a:bodyPr/>
          <a:lstStyle/>
          <a:p>
            <a:fld id="{6ADD87B7-F24E-4AA6-8179-5AC3AD02B84A}" type="slidenum">
              <a:rPr lang="en-GB"/>
              <a:t>2</a:t>
            </a:fld>
            <a:endParaRPr lang="en-GB"/>
          </a:p>
        </p:txBody>
      </p:sp>
    </p:spTree>
    <p:extLst>
      <p:ext uri="{BB962C8B-B14F-4D97-AF65-F5344CB8AC3E}">
        <p14:creationId xmlns:p14="http://schemas.microsoft.com/office/powerpoint/2010/main" val="254046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Synthetic</a:t>
            </a:r>
            <a:r>
              <a:rPr lang="en-US" b="1"/>
              <a:t> medical images</a:t>
            </a:r>
            <a:r>
              <a:rPr lang="en-US"/>
              <a:t> are artificially generated images that mimic real medical images, created using computational methods rather than direct acquisition from medical imaging devices like CT, MRI, or X-ray scanners. We have diffusion models instead of high quality diagnostically</a:t>
            </a:r>
          </a:p>
          <a:p>
            <a:r>
              <a:rPr lang="en-US"/>
              <a:t>accurate synthetic computed tomography angiography (CTA)</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24</a:t>
            </a:fld>
            <a:endParaRPr lang="en-US"/>
          </a:p>
        </p:txBody>
      </p:sp>
    </p:spTree>
    <p:extLst>
      <p:ext uri="{BB962C8B-B14F-4D97-AF65-F5344CB8AC3E}">
        <p14:creationId xmlns:p14="http://schemas.microsoft.com/office/powerpoint/2010/main" val="173156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The objectives of this study are as follows:</a:t>
            </a:r>
          </a:p>
          <a:p>
            <a:r>
              <a:rPr lang="en-US">
                <a:ea typeface="Calibri"/>
                <a:cs typeface="Calibri"/>
              </a:rPr>
              <a:t>So in an effort to generate synthetic images, we fine-tuned Text to image </a:t>
            </a:r>
            <a:r>
              <a:rPr lang="en-US" err="1">
                <a:ea typeface="Calibri"/>
                <a:cs typeface="Calibri"/>
              </a:rPr>
              <a:t>diffsuion</a:t>
            </a:r>
            <a:r>
              <a:rPr lang="en-US">
                <a:ea typeface="Calibri"/>
                <a:cs typeface="Calibri"/>
              </a:rPr>
              <a:t> model i.e. Imagen by incorporating </a:t>
            </a:r>
            <a:r>
              <a:rPr lang="en-US" err="1">
                <a:ea typeface="Calibri"/>
                <a:cs typeface="Calibri"/>
              </a:rPr>
              <a:t>dreambooth</a:t>
            </a:r>
            <a:r>
              <a:rPr lang="en-US">
                <a:ea typeface="Calibri"/>
                <a:cs typeface="Calibri"/>
              </a:rPr>
              <a:t> and </a:t>
            </a:r>
            <a:r>
              <a:rPr lang="en-US" err="1">
                <a:ea typeface="Calibri"/>
                <a:cs typeface="Calibri"/>
              </a:rPr>
              <a:t>LoRA</a:t>
            </a:r>
            <a:r>
              <a:rPr lang="en-US">
                <a:ea typeface="Calibri"/>
                <a:cs typeface="Calibri"/>
              </a:rPr>
              <a:t>.</a:t>
            </a:r>
            <a:r>
              <a:rPr lang="en-US"/>
              <a:t> We rendering</a:t>
            </a:r>
            <a:r>
              <a:rPr lang="en-US" sz="1200"/>
              <a:t> TBAD data with advanced data augmentation based on user specific text prompts.</a:t>
            </a:r>
            <a:r>
              <a:rPr lang="en-US"/>
              <a:t> </a:t>
            </a:r>
            <a:endParaRPr lang="en-US" sz="1200">
              <a:ea typeface="Calibri"/>
              <a:cs typeface="Calibri"/>
            </a:endParaRPr>
          </a:p>
          <a:p>
            <a:r>
              <a:rPr lang="en-US" sz="1200"/>
              <a:t>Validating rendered CTA using qualitative and quantitative methods.</a:t>
            </a:r>
            <a:endParaRPr lang="en-PK" sz="1200"/>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25</a:t>
            </a:fld>
            <a:endParaRPr lang="en-PK"/>
          </a:p>
        </p:txBody>
      </p:sp>
    </p:spTree>
    <p:extLst>
      <p:ext uri="{BB962C8B-B14F-4D97-AF65-F5344CB8AC3E}">
        <p14:creationId xmlns:p14="http://schemas.microsoft.com/office/powerpoint/2010/main" val="53872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We began by </a:t>
            </a:r>
            <a:r>
              <a:rPr lang="en-US" err="1"/>
              <a:t>divind</a:t>
            </a:r>
            <a:r>
              <a:rPr lang="en-US"/>
              <a:t> data into 5 classes such that we all that image that contained only </a:t>
            </a:r>
            <a:r>
              <a:rPr lang="en-US" err="1"/>
              <a:t>tl</a:t>
            </a:r>
            <a:r>
              <a:rPr lang="en-US"/>
              <a:t> were considered class1 we have incorporated Text-to-Image (T2I) diffusion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Optimal tuning of stable diffusion model for high quality image synthesis of Type-B Aortic Dissection images by incorporating few-shot image learning and low rank adaption (</a:t>
            </a:r>
            <a:r>
              <a:rPr lang="en-US" err="1"/>
              <a:t>LoRA</a:t>
            </a:r>
            <a:r>
              <a:rPr lang="en-US"/>
              <a:t>) model.</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26</a:t>
            </a:fld>
            <a:endParaRPr lang="en-PK"/>
          </a:p>
        </p:txBody>
      </p:sp>
    </p:spTree>
    <p:extLst>
      <p:ext uri="{BB962C8B-B14F-4D97-AF65-F5344CB8AC3E}">
        <p14:creationId xmlns:p14="http://schemas.microsoft.com/office/powerpoint/2010/main" val="29110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validate the synthetic data from quantitative point of you, we chose 2 evaluation metrics, </a:t>
            </a:r>
          </a:p>
          <a:p>
            <a:r>
              <a:rPr lang="en-US"/>
              <a:t>To measure structural similarity of real and synthetic images, we randomly picked pairs for each class, set and calculated their MS-SSIM. As you can see from the table here that MS-SSIM value among images of each class is lower (</a:t>
            </a:r>
            <a:r>
              <a:rPr lang="en-US" err="1"/>
              <a:t>I,e</a:t>
            </a:r>
            <a:r>
              <a:rPr lang="en-US"/>
              <a:t> images with in the same class are not </a:t>
            </a:r>
            <a:r>
              <a:rPr lang="en-US" err="1"/>
              <a:t>similaiar</a:t>
            </a:r>
            <a:r>
              <a:rPr lang="en-US"/>
              <a:t> to each other), this behavior is also replicated in the </a:t>
            </a:r>
            <a:r>
              <a:rPr lang="en-US" err="1"/>
              <a:t>synethtic</a:t>
            </a:r>
            <a:r>
              <a:rPr lang="en-US"/>
              <a:t> set and for some classes the difference is lower than the other ones. </a:t>
            </a:r>
          </a:p>
          <a:p>
            <a:r>
              <a:rPr lang="en-US"/>
              <a:t> Also we calculated FID , for FID we  utilized Inception-v3 to extract features we computed the distance between the distributions of real images from the test set and synthetic images we got FID score of 77.</a:t>
            </a:r>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27</a:t>
            </a:fld>
            <a:endParaRPr lang="en-PK"/>
          </a:p>
        </p:txBody>
      </p:sp>
    </p:spTree>
    <p:extLst>
      <p:ext uri="{BB962C8B-B14F-4D97-AF65-F5344CB8AC3E}">
        <p14:creationId xmlns:p14="http://schemas.microsoft.com/office/powerpoint/2010/main" val="316047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working is still an ongoing study, </a:t>
            </a:r>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29</a:t>
            </a:fld>
            <a:endParaRPr lang="en-PK"/>
          </a:p>
        </p:txBody>
      </p:sp>
    </p:spTree>
    <p:extLst>
      <p:ext uri="{BB962C8B-B14F-4D97-AF65-F5344CB8AC3E}">
        <p14:creationId xmlns:p14="http://schemas.microsoft.com/office/powerpoint/2010/main" val="15515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presented synthetic and real images to a vascular surgeon for analysis. According to the clinical partner, synthetic images demonstrated similarity to the real images. However, the synthetic dataset was subject to the same limitations as the real images. In clinical practice, physicians differentiate the true lumen (TL) from the false lumen (FL) by scrolling through all the axial images from a single patient and tracing the TL from the proximal to the entry tear to confirm it as the TL. It is important to note that the clinical age of the dissection is crucial for FLT determination.</a:t>
            </a:r>
          </a:p>
          <a:p>
            <a:endParaRPr lang="en-US" i="1">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30</a:t>
            </a:fld>
            <a:endParaRPr lang="en-PK"/>
          </a:p>
        </p:txBody>
      </p:sp>
    </p:spTree>
    <p:extLst>
      <p:ext uri="{BB962C8B-B14F-4D97-AF65-F5344CB8AC3E}">
        <p14:creationId xmlns:p14="http://schemas.microsoft.com/office/powerpoint/2010/main" val="4159058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Although the results look </a:t>
            </a:r>
            <a:r>
              <a:rPr lang="en-US" err="1">
                <a:ea typeface="Calibri"/>
                <a:cs typeface="Calibri"/>
              </a:rPr>
              <a:t>promisng</a:t>
            </a:r>
            <a:r>
              <a:rPr lang="en-US">
                <a:ea typeface="Calibri"/>
                <a:cs typeface="Calibri"/>
              </a:rPr>
              <a:t> </a:t>
            </a:r>
          </a:p>
        </p:txBody>
      </p:sp>
      <p:sp>
        <p:nvSpPr>
          <p:cNvPr id="4" name="Slide Number Placeholder 3"/>
          <p:cNvSpPr>
            <a:spLocks noGrp="1"/>
          </p:cNvSpPr>
          <p:nvPr>
            <p:ph type="sldNum" sz="quarter" idx="5"/>
          </p:nvPr>
        </p:nvSpPr>
        <p:spPr/>
        <p:txBody>
          <a:bodyPr/>
          <a:lstStyle/>
          <a:p>
            <a:fld id="{6ADD87B7-F24E-4AA6-8179-5AC3AD02B84A}" type="slidenum">
              <a:rPr lang="en-GB"/>
              <a:t>31</a:t>
            </a:fld>
            <a:endParaRPr lang="en-GB"/>
          </a:p>
        </p:txBody>
      </p:sp>
    </p:spTree>
    <p:extLst>
      <p:ext uri="{BB962C8B-B14F-4D97-AF65-F5344CB8AC3E}">
        <p14:creationId xmlns:p14="http://schemas.microsoft.com/office/powerpoint/2010/main" val="3087156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about it and , Thank you. I’d be happy to answer any questions you may have.</a:t>
            </a:r>
          </a:p>
        </p:txBody>
      </p:sp>
      <p:sp>
        <p:nvSpPr>
          <p:cNvPr id="4" name="Slide Number Placeholder 3"/>
          <p:cNvSpPr>
            <a:spLocks noGrp="1"/>
          </p:cNvSpPr>
          <p:nvPr>
            <p:ph type="sldNum" sz="quarter" idx="5"/>
          </p:nvPr>
        </p:nvSpPr>
        <p:spPr/>
        <p:txBody>
          <a:bodyPr/>
          <a:lstStyle/>
          <a:p>
            <a:fld id="{6ADD87B7-F24E-4AA6-8179-5AC3AD02B84A}" type="slidenum">
              <a:rPr lang="en-GB"/>
              <a:t>34</a:t>
            </a:fld>
            <a:endParaRPr lang="en-GB"/>
          </a:p>
        </p:txBody>
      </p:sp>
    </p:spTree>
    <p:extLst>
      <p:ext uri="{BB962C8B-B14F-4D97-AF65-F5344CB8AC3E}">
        <p14:creationId xmlns:p14="http://schemas.microsoft.com/office/powerpoint/2010/main" val="78314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0" i="0">
                <a:effectLst/>
                <a:latin typeface="Calibri"/>
                <a:ea typeface="Calibri"/>
                <a:cs typeface="Calibri"/>
              </a:rPr>
              <a:t>As you may already know, aorta is the largest artery of the heart and aortic dissection occurs when there is a tear in the inner layer of aorta, which cause the inner and middle layer to </a:t>
            </a:r>
            <a:r>
              <a:rPr lang="en-US" b="0" i="0" err="1">
                <a:effectLst/>
                <a:latin typeface="Calibri"/>
                <a:ea typeface="Calibri"/>
                <a:cs typeface="Calibri"/>
              </a:rPr>
              <a:t>seperate</a:t>
            </a:r>
            <a:r>
              <a:rPr lang="en-US" b="0" i="0">
                <a:effectLst/>
                <a:latin typeface="Calibri"/>
                <a:ea typeface="Calibri"/>
                <a:cs typeface="Calibri"/>
              </a:rPr>
              <a:t>. This </a:t>
            </a:r>
            <a:r>
              <a:rPr lang="en-US" b="0" i="0" err="1">
                <a:effectLst/>
                <a:latin typeface="Calibri"/>
                <a:ea typeface="Calibri"/>
                <a:cs typeface="Calibri"/>
              </a:rPr>
              <a:t>seperation</a:t>
            </a:r>
            <a:r>
              <a:rPr lang="en-US" b="0" i="0">
                <a:effectLst/>
                <a:latin typeface="Calibri"/>
                <a:ea typeface="Calibri"/>
                <a:cs typeface="Calibri"/>
              </a:rPr>
              <a:t> creates a new channel for the blood to flow called 'False </a:t>
            </a:r>
            <a:r>
              <a:rPr lang="en-US" b="0" i="0" err="1">
                <a:effectLst/>
                <a:latin typeface="Calibri"/>
                <a:ea typeface="Calibri"/>
                <a:cs typeface="Calibri"/>
              </a:rPr>
              <a:t>lumen'.in</a:t>
            </a:r>
            <a:r>
              <a:rPr lang="en-US" b="0" i="0">
                <a:effectLst/>
                <a:latin typeface="Calibri"/>
                <a:ea typeface="Calibri"/>
                <a:cs typeface="Calibri"/>
              </a:rPr>
              <a:t> addition to the existing 'true channel' or called 'True Lumen</a:t>
            </a:r>
            <a:r>
              <a:rPr lang="en-US">
                <a:latin typeface="Calibri"/>
                <a:ea typeface="Calibri"/>
                <a:cs typeface="Calibri"/>
              </a:rPr>
              <a:t>'. This </a:t>
            </a:r>
            <a:r>
              <a:rPr lang="en-US" b="0" i="0">
                <a:effectLst/>
                <a:latin typeface="Calibri"/>
                <a:ea typeface="Calibri"/>
                <a:cs typeface="Calibri"/>
              </a:rPr>
              <a:t>alters the blood flow pattern</a:t>
            </a:r>
            <a:r>
              <a:rPr lang="en-US">
                <a:latin typeface="Calibri"/>
                <a:ea typeface="Calibri"/>
                <a:cs typeface="Calibri"/>
              </a:rPr>
              <a:t>,</a:t>
            </a:r>
            <a:r>
              <a:rPr lang="en-US" b="0" i="0">
                <a:effectLst/>
                <a:latin typeface="Calibri"/>
                <a:ea typeface="Calibri"/>
                <a:cs typeface="Calibri"/>
              </a:rPr>
              <a:t> potentially affecting blood supply to vital organs, including the heart itself. </a:t>
            </a:r>
          </a:p>
          <a:p>
            <a:pPr algn="l" rtl="0" fontAlgn="base"/>
            <a:endParaRPr lang="en-US" b="0" i="0">
              <a:effectLst/>
              <a:latin typeface="Calibri" panose="020F0502020204030204" pitchFamily="34" charset="0"/>
            </a:endParaRPr>
          </a:p>
          <a:p>
            <a:pPr algn="l" rtl="0" fontAlgn="base"/>
            <a:r>
              <a:rPr lang="en-US" b="0" i="0">
                <a:effectLst/>
                <a:latin typeface="Calibri"/>
                <a:ea typeface="Calibri"/>
                <a:cs typeface="Calibri"/>
              </a:rPr>
              <a:t>​Aortic dissection is typically classified based on either the location of the tear in the aortic wall and the extent of the dissection. The two </a:t>
            </a:r>
            <a:r>
              <a:rPr lang="en-US" b="0" i="0" err="1">
                <a:effectLst/>
                <a:latin typeface="Calibri"/>
                <a:ea typeface="Calibri"/>
                <a:cs typeface="Calibri"/>
              </a:rPr>
              <a:t>priomary</a:t>
            </a:r>
            <a:r>
              <a:rPr lang="en-US" b="0" i="0">
                <a:effectLst/>
                <a:latin typeface="Calibri"/>
                <a:ea typeface="Calibri"/>
                <a:cs typeface="Calibri"/>
              </a:rPr>
              <a:t> classification </a:t>
            </a:r>
            <a:r>
              <a:rPr lang="en-US" b="0" i="0" err="1">
                <a:effectLst/>
                <a:latin typeface="Calibri"/>
                <a:ea typeface="Calibri"/>
                <a:cs typeface="Calibri"/>
              </a:rPr>
              <a:t>systmen</a:t>
            </a:r>
            <a:r>
              <a:rPr lang="en-US" b="0" i="0">
                <a:effectLst/>
                <a:latin typeface="Calibri"/>
                <a:ea typeface="Calibri"/>
                <a:cs typeface="Calibri"/>
              </a:rPr>
              <a:t> used are </a:t>
            </a:r>
            <a:r>
              <a:rPr lang="en-US" b="0" i="0" err="1">
                <a:effectLst/>
                <a:latin typeface="Calibri"/>
                <a:ea typeface="Calibri"/>
                <a:cs typeface="Calibri"/>
              </a:rPr>
              <a:t>stanford</a:t>
            </a:r>
            <a:r>
              <a:rPr lang="en-US" b="0" i="0">
                <a:effectLst/>
                <a:latin typeface="Calibri"/>
                <a:ea typeface="Calibri"/>
                <a:cs typeface="Calibri"/>
              </a:rPr>
              <a:t> and </a:t>
            </a:r>
            <a:r>
              <a:rPr lang="en-US" b="0" i="0" err="1">
                <a:effectLst/>
                <a:latin typeface="Calibri"/>
                <a:ea typeface="Calibri"/>
                <a:cs typeface="Calibri"/>
              </a:rPr>
              <a:t>Debakey</a:t>
            </a:r>
            <a:r>
              <a:rPr lang="en-US" b="0" i="0">
                <a:effectLst/>
                <a:latin typeface="Calibri"/>
                <a:ea typeface="Calibri"/>
                <a:cs typeface="Calibri"/>
              </a:rPr>
              <a:t> classification.</a:t>
            </a:r>
          </a:p>
          <a:p>
            <a:pPr algn="l" rtl="0" fontAlgn="base">
              <a:buFont typeface="Arial" panose="020B0604020202020204" pitchFamily="34" charset="0"/>
              <a:buChar char="•"/>
            </a:pPr>
            <a:r>
              <a:rPr lang="en-US" sz="1800" b="0" i="0" u="none" strike="noStrike">
                <a:solidFill>
                  <a:srgbClr val="000000"/>
                </a:solidFill>
                <a:effectLst/>
                <a:latin typeface="Calibri"/>
                <a:ea typeface="Calibri"/>
                <a:cs typeface="Calibri"/>
              </a:rPr>
              <a:t>As FLT can appear almost anywhere along the aorta with irregular shapes, segmentation of FLT presents a wide class of segmentation problems where targets exist in a variety of positions with irregular shapes. </a:t>
            </a:r>
            <a:r>
              <a:rPr lang="en-US" sz="1800" b="0" i="0">
                <a:effectLst/>
                <a:latin typeface="Calibri"/>
                <a:ea typeface="Calibri"/>
                <a:cs typeface="Calibri"/>
              </a:rPr>
              <a:t>​</a:t>
            </a:r>
          </a:p>
          <a:p>
            <a:pPr algn="l" rtl="0" fontAlgn="base"/>
            <a:r>
              <a:rPr lang="en-US" b="0" i="0">
                <a:effectLst/>
                <a:latin typeface="Calibri"/>
                <a:ea typeface="Calibri"/>
                <a:cs typeface="Calibri"/>
              </a:rPr>
              <a:t>​</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3</a:t>
            </a:fld>
            <a:endParaRPr lang="en-PK"/>
          </a:p>
        </p:txBody>
      </p:sp>
    </p:spTree>
    <p:extLst>
      <p:ext uri="{BB962C8B-B14F-4D97-AF65-F5344CB8AC3E}">
        <p14:creationId xmlns:p14="http://schemas.microsoft.com/office/powerpoint/2010/main" val="425991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Type</a:t>
            </a:r>
            <a:r>
              <a:rPr lang="en-US" b="0" i="0" u="none" strike="noStrike">
                <a:solidFill>
                  <a:srgbClr val="000000"/>
                </a:solidFill>
                <a:effectLst/>
              </a:rPr>
              <a:t> B aortic dissection </a:t>
            </a:r>
            <a:r>
              <a:rPr lang="en-US">
                <a:solidFill>
                  <a:srgbClr val="000000"/>
                </a:solidFill>
              </a:rPr>
              <a:t>(TBAD) </a:t>
            </a:r>
            <a:r>
              <a:rPr lang="en-US" b="0" i="0" u="none" strike="noStrike">
                <a:solidFill>
                  <a:srgbClr val="000000"/>
                </a:solidFill>
                <a:effectLst/>
              </a:rPr>
              <a:t>occurs </a:t>
            </a:r>
            <a:r>
              <a:rPr lang="en-US">
                <a:solidFill>
                  <a:srgbClr val="000000"/>
                </a:solidFill>
              </a:rPr>
              <a:t>when </a:t>
            </a:r>
            <a:r>
              <a:rPr lang="en-US" b="0" i="0" u="none" strike="noStrike">
                <a:solidFill>
                  <a:srgbClr val="000000"/>
                </a:solidFill>
                <a:effectLst/>
              </a:rPr>
              <a:t>the dissection takes place in the descending part of </a:t>
            </a:r>
            <a:r>
              <a:rPr lang="en-US">
                <a:solidFill>
                  <a:srgbClr val="000000"/>
                </a:solidFill>
              </a:rPr>
              <a:t>the </a:t>
            </a:r>
            <a:r>
              <a:rPr lang="en-US" b="0" i="0" u="none" strike="noStrike">
                <a:solidFill>
                  <a:srgbClr val="000000"/>
                </a:solidFill>
                <a:effectLst/>
              </a:rPr>
              <a:t>aorta. In some rare cases, a blood clot </a:t>
            </a:r>
            <a:r>
              <a:rPr lang="en-US">
                <a:solidFill>
                  <a:srgbClr val="000000"/>
                </a:solidFill>
              </a:rPr>
              <a:t>forms </a:t>
            </a:r>
            <a:r>
              <a:rPr lang="en-US" b="0" i="0" u="none" strike="noStrike">
                <a:solidFill>
                  <a:srgbClr val="000000"/>
                </a:solidFill>
                <a:effectLst/>
              </a:rPr>
              <a:t>in </a:t>
            </a:r>
            <a:r>
              <a:rPr lang="en-US">
                <a:solidFill>
                  <a:srgbClr val="000000"/>
                </a:solidFill>
              </a:rPr>
              <a:t>the false </a:t>
            </a:r>
            <a:r>
              <a:rPr lang="en-US" b="0" i="0" u="none" strike="noStrike">
                <a:solidFill>
                  <a:srgbClr val="000000"/>
                </a:solidFill>
                <a:effectLst/>
              </a:rPr>
              <a:t>lumen</a:t>
            </a:r>
            <a:r>
              <a:rPr lang="en-US">
                <a:solidFill>
                  <a:srgbClr val="000000"/>
                </a:solidFill>
              </a:rPr>
              <a:t>, referred to as a false</a:t>
            </a:r>
            <a:r>
              <a:rPr lang="en-US" b="0" i="0" u="none" strike="noStrike">
                <a:solidFill>
                  <a:srgbClr val="000000"/>
                </a:solidFill>
                <a:effectLst/>
              </a:rPr>
              <a:t> lumen thrombus.</a:t>
            </a:r>
            <a:endParaRPr lang="en-US"/>
          </a:p>
          <a:p>
            <a:r>
              <a:rPr lang="en-US" b="0" i="0" u="none" strike="noStrike">
                <a:solidFill>
                  <a:srgbClr val="000000"/>
                </a:solidFill>
                <a:effectLst/>
              </a:rPr>
              <a:t>Several imaging modalities can be used to diagnose </a:t>
            </a:r>
            <a:r>
              <a:rPr lang="en-US">
                <a:solidFill>
                  <a:srgbClr val="000000"/>
                </a:solidFill>
              </a:rPr>
              <a:t>TBAD, </a:t>
            </a:r>
            <a:r>
              <a:rPr lang="en-US" b="0" i="0" u="none" strike="noStrike">
                <a:solidFill>
                  <a:srgbClr val="000000"/>
                </a:solidFill>
                <a:effectLst/>
              </a:rPr>
              <a:t> </a:t>
            </a:r>
            <a:r>
              <a:rPr lang="en-US">
                <a:solidFill>
                  <a:srgbClr val="000000"/>
                </a:solidFill>
              </a:rPr>
              <a:t>However, </a:t>
            </a:r>
            <a:r>
              <a:rPr lang="en-US" b="0" i="0" u="none" strike="noStrike">
                <a:solidFill>
                  <a:srgbClr val="000000"/>
                </a:solidFill>
                <a:effectLst/>
              </a:rPr>
              <a:t>for this study</a:t>
            </a:r>
            <a:r>
              <a:rPr lang="en-US">
                <a:solidFill>
                  <a:srgbClr val="000000"/>
                </a:solidFill>
              </a:rPr>
              <a:t>,</a:t>
            </a:r>
            <a:r>
              <a:rPr lang="en-US" b="0" i="0" u="none" strike="noStrike">
                <a:solidFill>
                  <a:srgbClr val="000000"/>
                </a:solidFill>
                <a:effectLst/>
              </a:rPr>
              <a:t> we </a:t>
            </a:r>
            <a:r>
              <a:rPr lang="en-US">
                <a:solidFill>
                  <a:srgbClr val="000000"/>
                </a:solidFill>
              </a:rPr>
              <a:t>chose </a:t>
            </a:r>
            <a:r>
              <a:rPr lang="en-US" b="0" i="0" u="none" strike="noStrike">
                <a:solidFill>
                  <a:srgbClr val="000000"/>
                </a:solidFill>
                <a:effectLst/>
              </a:rPr>
              <a:t>to use CTA</a:t>
            </a:r>
            <a:r>
              <a:rPr lang="en-US">
                <a:solidFill>
                  <a:srgbClr val="000000"/>
                </a:solidFill>
              </a:rPr>
              <a:t>.</a:t>
            </a:r>
            <a:endParaRPr lang="en-US">
              <a:solidFill>
                <a:srgbClr val="000000"/>
              </a:solidFill>
              <a:ea typeface="Calibri"/>
              <a:cs typeface="Calibri"/>
            </a:endParaRPr>
          </a:p>
          <a:p>
            <a:r>
              <a:rPr lang="en-US" b="0" i="0" u="none" strike="noStrike">
                <a:solidFill>
                  <a:srgbClr val="000000"/>
                </a:solidFill>
                <a:effectLst/>
              </a:rPr>
              <a:t>For TBAD, </a:t>
            </a:r>
            <a:r>
              <a:rPr lang="en-US">
                <a:solidFill>
                  <a:srgbClr val="000000"/>
                </a:solidFill>
              </a:rPr>
              <a:t>the</a:t>
            </a:r>
            <a:r>
              <a:rPr lang="en-US" b="0" i="0" u="none" strike="noStrike">
                <a:solidFill>
                  <a:srgbClr val="000000"/>
                </a:solidFill>
                <a:effectLst/>
              </a:rPr>
              <a:t> most </a:t>
            </a:r>
            <a:r>
              <a:rPr lang="en-US">
                <a:solidFill>
                  <a:srgbClr val="000000"/>
                </a:solidFill>
              </a:rPr>
              <a:t>critical </a:t>
            </a:r>
            <a:r>
              <a:rPr lang="en-US" b="0" i="0" u="none" strike="noStrike">
                <a:solidFill>
                  <a:srgbClr val="000000"/>
                </a:solidFill>
                <a:effectLst/>
              </a:rPr>
              <a:t>feature to </a:t>
            </a:r>
            <a:r>
              <a:rPr lang="en-US">
                <a:solidFill>
                  <a:srgbClr val="000000"/>
                </a:solidFill>
              </a:rPr>
              <a:t>monitor </a:t>
            </a:r>
            <a:r>
              <a:rPr lang="en-US" b="0" i="0" u="none" strike="noStrike">
                <a:solidFill>
                  <a:srgbClr val="000000"/>
                </a:solidFill>
                <a:effectLst/>
              </a:rPr>
              <a:t>over time is the maximum aortic diameter of the dissected aorta</a:t>
            </a:r>
            <a:r>
              <a:rPr lang="en-US">
                <a:solidFill>
                  <a:srgbClr val="000000"/>
                </a:solidFill>
              </a:rPr>
              <a:t>. Measuring this </a:t>
            </a:r>
            <a:r>
              <a:rPr lang="en-US" b="0" i="0" u="none" strike="noStrike">
                <a:solidFill>
                  <a:srgbClr val="000000"/>
                </a:solidFill>
                <a:effectLst/>
              </a:rPr>
              <a:t>is </a:t>
            </a:r>
            <a:r>
              <a:rPr lang="en-US">
                <a:solidFill>
                  <a:srgbClr val="000000"/>
                </a:solidFill>
              </a:rPr>
              <a:t>challenging, especially </a:t>
            </a:r>
            <a:r>
              <a:rPr lang="en-US" b="0" i="0" u="none" strike="noStrike">
                <a:solidFill>
                  <a:srgbClr val="000000"/>
                </a:solidFill>
                <a:effectLst/>
              </a:rPr>
              <a:t>over </a:t>
            </a:r>
            <a:r>
              <a:rPr lang="en-US">
                <a:solidFill>
                  <a:srgbClr val="000000"/>
                </a:solidFill>
              </a:rPr>
              <a:t>multiple follow-up </a:t>
            </a:r>
            <a:r>
              <a:rPr lang="en-US" b="0" i="0" u="none" strike="noStrike">
                <a:solidFill>
                  <a:srgbClr val="000000"/>
                </a:solidFill>
                <a:effectLst/>
              </a:rPr>
              <a:t>studies. </a:t>
            </a:r>
            <a:r>
              <a:rPr lang="en-US">
                <a:solidFill>
                  <a:srgbClr val="000000"/>
                </a:solidFill>
              </a:rPr>
              <a:t>Currently</a:t>
            </a:r>
            <a:r>
              <a:rPr lang="en-US" b="0" i="0" u="none" strike="noStrike">
                <a:solidFill>
                  <a:srgbClr val="000000"/>
                </a:solidFill>
                <a:effectLst/>
              </a:rPr>
              <a:t>, medical </a:t>
            </a:r>
            <a:r>
              <a:rPr lang="en-US">
                <a:solidFill>
                  <a:srgbClr val="000000"/>
                </a:solidFill>
              </a:rPr>
              <a:t>practitioners </a:t>
            </a:r>
            <a:r>
              <a:rPr lang="en-US" b="0" i="0" u="none" strike="noStrike">
                <a:solidFill>
                  <a:srgbClr val="000000"/>
                </a:solidFill>
                <a:effectLst/>
              </a:rPr>
              <a:t>manually label </a:t>
            </a:r>
            <a:r>
              <a:rPr lang="en-US">
                <a:solidFill>
                  <a:srgbClr val="000000"/>
                </a:solidFill>
              </a:rPr>
              <a:t>regions corresponding to </a:t>
            </a:r>
            <a:r>
              <a:rPr lang="en-US" b="0" i="0" u="none" strike="noStrike">
                <a:solidFill>
                  <a:srgbClr val="000000"/>
                </a:solidFill>
                <a:effectLst/>
              </a:rPr>
              <a:t>the </a:t>
            </a:r>
            <a:r>
              <a:rPr lang="en-US">
                <a:solidFill>
                  <a:srgbClr val="000000"/>
                </a:solidFill>
              </a:rPr>
              <a:t>false </a:t>
            </a:r>
            <a:r>
              <a:rPr lang="en-US" b="0" i="0" u="none" strike="noStrike">
                <a:solidFill>
                  <a:srgbClr val="000000"/>
                </a:solidFill>
                <a:effectLst/>
              </a:rPr>
              <a:t>lumen, true lumen</a:t>
            </a:r>
            <a:r>
              <a:rPr lang="en-US">
                <a:solidFill>
                  <a:srgbClr val="000000"/>
                </a:solidFill>
              </a:rPr>
              <a:t>,</a:t>
            </a:r>
            <a:r>
              <a:rPr lang="en-US" b="0" i="0" u="none" strike="noStrike">
                <a:solidFill>
                  <a:srgbClr val="000000"/>
                </a:solidFill>
                <a:effectLst/>
              </a:rPr>
              <a:t> and false lumen thrombus</a:t>
            </a:r>
            <a:r>
              <a:rPr lang="en-US">
                <a:solidFill>
                  <a:srgbClr val="000000"/>
                </a:solidFill>
              </a:rPr>
              <a:t>—a process that </a:t>
            </a:r>
            <a:r>
              <a:rPr lang="en-US" b="0" i="0" u="none" strike="noStrike">
                <a:solidFill>
                  <a:srgbClr val="000000"/>
                </a:solidFill>
                <a:effectLst/>
              </a:rPr>
              <a:t>is </a:t>
            </a:r>
            <a:r>
              <a:rPr lang="en-US">
                <a:solidFill>
                  <a:srgbClr val="000000"/>
                </a:solidFill>
              </a:rPr>
              <a:t>both labor-intensive </a:t>
            </a:r>
            <a:r>
              <a:rPr lang="en-US" b="0" i="0" u="none" strike="noStrike">
                <a:solidFill>
                  <a:srgbClr val="000000"/>
                </a:solidFill>
                <a:effectLst/>
              </a:rPr>
              <a:t>and </a:t>
            </a:r>
            <a:r>
              <a:rPr lang="en-US">
                <a:solidFill>
                  <a:srgbClr val="000000"/>
                </a:solidFill>
              </a:rPr>
              <a:t>time-consuming.</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4</a:t>
            </a:fld>
            <a:endParaRPr lang="en-PK"/>
          </a:p>
        </p:txBody>
      </p:sp>
    </p:spTree>
    <p:extLst>
      <p:ext uri="{BB962C8B-B14F-4D97-AF65-F5344CB8AC3E}">
        <p14:creationId xmlns:p14="http://schemas.microsoft.com/office/powerpoint/2010/main" val="8507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ea typeface="Calibri"/>
                <a:cs typeface="Calibri"/>
              </a:rPr>
              <a:t>So </a:t>
            </a:r>
            <a:r>
              <a:rPr lang="en-US" err="1">
                <a:ea typeface="Calibri"/>
                <a:cs typeface="Calibri"/>
              </a:rPr>
              <a:t>ehy</a:t>
            </a:r>
            <a:r>
              <a:rPr lang="en-US">
                <a:ea typeface="Calibri"/>
                <a:cs typeface="Calibri"/>
              </a:rPr>
              <a:t> do we care about this particular </a:t>
            </a:r>
            <a:endParaRPr lang="en-US"/>
          </a:p>
          <a:p>
            <a:pPr marL="171450" indent="-171450">
              <a:buFont typeface="Arial" panose="020B0604020202020204" pitchFamily="34" charset="0"/>
              <a:buChar char="•"/>
              <a:defRPr/>
            </a:pPr>
            <a:r>
              <a:rPr lang="en-US"/>
              <a:t>Aortic dissection extremely serious medical condition, affects 2 to 6 out of every 100,000 people each year.</a:t>
            </a: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rPr>
              <a:t>Without treatment, almost 80% of patients die within 2 weeks. The mortality rate increases to 90% within the first year.</a:t>
            </a:r>
            <a:endParaRPr lang="en-US">
              <a:solidFill>
                <a:srgbClr val="000000"/>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rPr>
              <a:t>All type B dissections require prompt medical treatment to prevent aortic rupture.</a:t>
            </a:r>
            <a:endParaRPr lang="en-US">
              <a:solidFill>
                <a:srgbClr val="000000"/>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solidFill>
                  <a:srgbClr val="000000"/>
                </a:solidFill>
              </a:rPr>
              <a:t>Liteature</a:t>
            </a:r>
            <a:r>
              <a:rPr lang="en-US">
                <a:solidFill>
                  <a:srgbClr val="000000"/>
                </a:solidFill>
              </a:rPr>
              <a:t> reports Misdiagnosis rate of 14% to 39% for TBAD patients, raising concerns, especially for such a time-dependent disease.</a:t>
            </a:r>
            <a:endParaRPr lang="en-US">
              <a:solidFill>
                <a:srgbClr val="000000"/>
              </a:solidFill>
              <a:ea typeface="Calibri"/>
              <a:cs typeface="Calibri"/>
            </a:endParaRPr>
          </a:p>
          <a:p>
            <a:pPr algn="l"/>
            <a:r>
              <a:rPr lang="en-US" b="0" i="0" u="none" strike="noStrike">
                <a:solidFill>
                  <a:srgbClr val="000000"/>
                </a:solidFill>
                <a:effectLst/>
                <a:latin typeface="Calibri"/>
                <a:cs typeface="Calibri"/>
              </a:rPr>
              <a:t>1-https://link.springer.com/article/10.1007/s00330-021-07849-2</a:t>
            </a:r>
            <a:r>
              <a:rPr lang="en-US" b="0" i="0">
                <a:effectLst/>
                <a:latin typeface="Calibri"/>
                <a:cs typeface="Calibri"/>
              </a:rPr>
              <a:t>​</a:t>
            </a:r>
            <a:endParaRPr lang="en-US"/>
          </a:p>
          <a:p>
            <a:pPr algn="l" rtl="0" fontAlgn="base"/>
            <a:r>
              <a:rPr lang="en-US" b="0" i="0" u="none" strike="noStrike">
                <a:solidFill>
                  <a:srgbClr val="000000"/>
                </a:solidFill>
                <a:effectLst/>
                <a:latin typeface="Calibri"/>
                <a:cs typeface="Calibri"/>
              </a:rPr>
              <a:t>2-A. </a:t>
            </a:r>
            <a:r>
              <a:rPr lang="en-US" b="0" i="0" u="none" strike="noStrike" err="1">
                <a:solidFill>
                  <a:srgbClr val="000000"/>
                </a:solidFill>
                <a:effectLst/>
                <a:latin typeface="Calibri"/>
                <a:cs typeface="Calibri"/>
              </a:rPr>
              <a:t>Karthikesalingam</a:t>
            </a:r>
            <a:r>
              <a:rPr lang="en-US" b="0" i="0" u="none" strike="noStrike">
                <a:solidFill>
                  <a:srgbClr val="000000"/>
                </a:solidFill>
                <a:effectLst/>
                <a:latin typeface="Calibri"/>
                <a:cs typeface="Calibri"/>
              </a:rPr>
              <a:t>, The diagnosis and management of aortic dissection, Vascular and Endovascular Surgery 44 (2010) 165–169.</a:t>
            </a:r>
            <a:r>
              <a:rPr lang="en-US" b="0" i="0">
                <a:effectLst/>
                <a:latin typeface="Calibri"/>
                <a:cs typeface="Calibri"/>
              </a:rPr>
              <a:t>​</a:t>
            </a:r>
            <a:endParaRPr lang="en-US" b="0" i="0">
              <a:effectLst/>
              <a:latin typeface="Calibri"/>
              <a:ea typeface="Calibri"/>
              <a:cs typeface="Calibri"/>
            </a:endParaRPr>
          </a:p>
          <a:p>
            <a:pPr algn="l" rtl="0" fontAlgn="base"/>
            <a:r>
              <a:rPr lang="en-US" b="0" i="0" u="none" strike="noStrike">
                <a:solidFill>
                  <a:srgbClr val="000000"/>
                </a:solidFill>
                <a:effectLst/>
                <a:latin typeface="Calibri"/>
                <a:cs typeface="Calibri"/>
              </a:rPr>
              <a:t>4- M. S. Hansen, G. J. </a:t>
            </a:r>
            <a:r>
              <a:rPr lang="en-US" b="0" i="0" u="none" strike="noStrike" err="1">
                <a:solidFill>
                  <a:srgbClr val="000000"/>
                </a:solidFill>
                <a:effectLst/>
                <a:latin typeface="Calibri"/>
                <a:cs typeface="Calibri"/>
              </a:rPr>
              <a:t>Nogareda</a:t>
            </a:r>
            <a:r>
              <a:rPr lang="en-US" b="0" i="0" u="none" strike="noStrike">
                <a:solidFill>
                  <a:srgbClr val="000000"/>
                </a:solidFill>
                <a:effectLst/>
                <a:latin typeface="Calibri"/>
                <a:cs typeface="Calibri"/>
              </a:rPr>
              <a:t>, S. J. Hutchison, Frequency of and inappropriate treatment of misdiagnosis of acute aortic dissection, The American journal of cardiology 99 (6) (2007) 852–856.</a:t>
            </a:r>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r>
              <a:rPr lang="en-US" b="0" i="0" u="sng" strike="noStrike">
                <a:solidFill>
                  <a:srgbClr val="467886"/>
                </a:solidFill>
                <a:effectLst/>
                <a:latin typeface="Calibri"/>
                <a:cs typeface="Calibri"/>
                <a:hlinkClick r:id="rId3"/>
              </a:rPr>
              <a:t>https://www.ncbi.nlm.nih.gov/pmc/articles/PMC5945851/</a:t>
            </a:r>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buFont typeface="Arial" panose="020B0604020202020204" pitchFamily="34" charset="0"/>
              <a:buChar char="•"/>
            </a:pPr>
            <a:r>
              <a:rPr lang="en-US" sz="1800" b="0" i="0" u="none" strike="noStrike">
                <a:solidFill>
                  <a:srgbClr val="000000"/>
                </a:solidFill>
                <a:effectLst/>
                <a:latin typeface="Calibri"/>
                <a:cs typeface="Calibri"/>
              </a:rPr>
              <a:t>The literature also reports the misdiagnosis rate of 14% to 39% for TBAD patients, raising concerns, especially for such a time-dependent disease [7, 8, 9].</a:t>
            </a:r>
            <a:r>
              <a:rPr lang="en-US" sz="1800" b="0" i="0">
                <a:effectLst/>
                <a:latin typeface="Calibri"/>
                <a:cs typeface="Calibri"/>
              </a:rPr>
              <a:t>​</a:t>
            </a:r>
            <a:endParaRPr lang="en-US" sz="1800"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endParaRPr lang="en-US">
              <a:cs typeface="Calibri"/>
            </a:endParaRPr>
          </a:p>
          <a:p>
            <a:endParaRPr lang="en-US">
              <a:cs typeface="Calibri"/>
            </a:endParaRPr>
          </a:p>
          <a:p>
            <a:endParaRPr lang="en-US">
              <a:cs typeface="Calibri"/>
            </a:endParaRPr>
          </a:p>
          <a:p>
            <a:pPr marL="285750" indent="-285750">
              <a:lnSpc>
                <a:spcPct val="90000"/>
              </a:lnSpc>
              <a:spcBef>
                <a:spcPts val="1000"/>
              </a:spcBef>
              <a:buFont typeface="Arial"/>
              <a:buChar char="•"/>
            </a:pPr>
            <a:r>
              <a:rPr lang="en-US"/>
              <a:t>Patients with aortic dissection require lifelong surveillance with imaging.8 The most important feature to track over time is the maximum aortic diameter of the dissected aorta, which is difficult to measure, particularly over the course of several follow up studies.8 Accurate and robust segmentation of aortic dissection may allow automatic assessment of morphologic imaging features during aortic surveillance.8 Due to the time and expertise required, manual segmentation of the dissected aorta is not routinely performed in clinical settings</a:t>
            </a:r>
            <a:endParaRPr lang="en-US">
              <a:ea typeface="Calibri"/>
              <a:cs typeface="Calibri"/>
            </a:endParaRPr>
          </a:p>
          <a:p>
            <a:endParaRPr lang="en-US">
              <a:cs typeface="Calibri" panose="020F0502020204030204"/>
            </a:endParaRPr>
          </a:p>
          <a:p>
            <a:endParaRPr lang="en-PK">
              <a:cs typeface="Calibri" panose="020F0502020204030204"/>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5</a:t>
            </a:fld>
            <a:endParaRPr lang="en-PK"/>
          </a:p>
        </p:txBody>
      </p:sp>
    </p:spTree>
    <p:extLst>
      <p:ext uri="{BB962C8B-B14F-4D97-AF65-F5344CB8AC3E}">
        <p14:creationId xmlns:p14="http://schemas.microsoft.com/office/powerpoint/2010/main" val="258670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I </a:t>
            </a:r>
            <a:r>
              <a:rPr lang="en-US" err="1"/>
              <a:t>probablity</a:t>
            </a:r>
            <a:r>
              <a:rPr lang="en-US"/>
              <a:t> don’t need to talk about the promise of AI but Ill </a:t>
            </a:r>
            <a:r>
              <a:rPr lang="en-US" err="1"/>
              <a:t>brielfy</a:t>
            </a:r>
            <a:r>
              <a:rPr lang="en-US"/>
              <a:t> explain what </a:t>
            </a:r>
            <a:r>
              <a:rPr lang="en-US" err="1"/>
              <a:t>ddep</a:t>
            </a:r>
            <a:r>
              <a:rPr lang="en-US"/>
              <a:t> learning is .  Deep learning is a subset of machine learning that uses neural networks with multiple layers (hence "deep") to automatically learn and extract complex patterns from large datasets.</a:t>
            </a:r>
          </a:p>
          <a:p>
            <a:pPr>
              <a:lnSpc>
                <a:spcPct val="90000"/>
              </a:lnSpc>
              <a:spcBef>
                <a:spcPts val="1000"/>
              </a:spcBef>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6</a:t>
            </a:fld>
            <a:endParaRPr lang="en-US"/>
          </a:p>
        </p:txBody>
      </p:sp>
    </p:spTree>
    <p:extLst>
      <p:ext uri="{BB962C8B-B14F-4D97-AF65-F5344CB8AC3E}">
        <p14:creationId xmlns:p14="http://schemas.microsoft.com/office/powerpoint/2010/main" val="116390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might have seen in news or social media about the  </a:t>
            </a:r>
            <a:r>
              <a:rPr lang="en-US"/>
              <a:t>developing new AI systems that could be used to help diagnose breast and lung cancer before the cancers are detectable to the human eye. Also </a:t>
            </a:r>
            <a:endParaRPr lang="en-US">
              <a:ea typeface="Calibri"/>
              <a:cs typeface="Calibri"/>
            </a:endParaRPr>
          </a:p>
          <a:p>
            <a:r>
              <a:rPr lang="en-US"/>
              <a:t>By integrating deep learning, with </a:t>
            </a:r>
            <a:r>
              <a:rPr lang="en-US" err="1"/>
              <a:t>healthacre</a:t>
            </a:r>
            <a:r>
              <a:rPr lang="en-US"/>
              <a:t> we can improve diagnostics, optimize workflows, and provide more personalized care.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7</a:t>
            </a:fld>
            <a:endParaRPr lang="en-GB"/>
          </a:p>
        </p:txBody>
      </p:sp>
    </p:spTree>
    <p:extLst>
      <p:ext uri="{BB962C8B-B14F-4D97-AF65-F5344CB8AC3E}">
        <p14:creationId xmlns:p14="http://schemas.microsoft.com/office/powerpoint/2010/main" val="207131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Okay, moving back to our original problem. The </a:t>
            </a:r>
            <a:r>
              <a:rPr lang="en-US" err="1">
                <a:ea typeface="Calibri"/>
                <a:cs typeface="Calibri"/>
              </a:rPr>
              <a:t>datatste</a:t>
            </a:r>
            <a:r>
              <a:rPr lang="en-US">
                <a:ea typeface="Calibri"/>
                <a:cs typeface="Calibri"/>
              </a:rPr>
              <a:t> we have used in this study was collected by Yao et al form a hospital in chain </a:t>
            </a:r>
          </a:p>
        </p:txBody>
      </p:sp>
      <p:sp>
        <p:nvSpPr>
          <p:cNvPr id="4" name="Slide Number Placeholder 3"/>
          <p:cNvSpPr>
            <a:spLocks noGrp="1"/>
          </p:cNvSpPr>
          <p:nvPr>
            <p:ph type="sldNum" sz="quarter" idx="5"/>
          </p:nvPr>
        </p:nvSpPr>
        <p:spPr/>
        <p:txBody>
          <a:bodyPr/>
          <a:lstStyle/>
          <a:p>
            <a:fld id="{6ADD87B7-F24E-4AA6-8179-5AC3AD02B84A}" type="slidenum">
              <a:rPr lang="en-GB"/>
              <a:t>8</a:t>
            </a:fld>
            <a:endParaRPr lang="en-GB"/>
          </a:p>
        </p:txBody>
      </p:sp>
    </p:spTree>
    <p:extLst>
      <p:ext uri="{BB962C8B-B14F-4D97-AF65-F5344CB8AC3E}">
        <p14:creationId xmlns:p14="http://schemas.microsoft.com/office/powerpoint/2010/main" val="25882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there is not a lot of work done in diagnosis of type b aortic dissection using DL CTA first TBAD 1) is a rare disease and 2) there is no public dataset available</a:t>
            </a:r>
            <a:br>
              <a:rPr lang="en-US">
                <a:cs typeface="+mn-lt"/>
              </a:rPr>
            </a:br>
            <a:r>
              <a:rPr lang="en-US"/>
              <a:t>and the studies that I have listed are </a:t>
            </a:r>
            <a:r>
              <a:rPr lang="en-US" err="1"/>
              <a:t>te</a:t>
            </a:r>
            <a:r>
              <a:rPr lang="en-US"/>
              <a:t> ones that are most relevant to the objective of my research  This is where we stand in terms of accuracy  of diagnosis using deep learning.</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Söhne"/>
              </a:rPr>
              <a:t>Current research in the field has laid the groundwork, but there's still much to explore to comprehend the intricate dynamics at play.</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9</a:t>
            </a:fld>
            <a:endParaRPr lang="en-PK"/>
          </a:p>
        </p:txBody>
      </p:sp>
    </p:spTree>
    <p:extLst>
      <p:ext uri="{BB962C8B-B14F-4D97-AF65-F5344CB8AC3E}">
        <p14:creationId xmlns:p14="http://schemas.microsoft.com/office/powerpoint/2010/main" val="97350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s and Table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8618" y="278513"/>
            <a:ext cx="2905286" cy="718977"/>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165204" cy="68576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sz="1092"/>
          </a:p>
        </p:txBody>
      </p:sp>
      <p:sp>
        <p:nvSpPr>
          <p:cNvPr id="2" name="Title Placeholder 1">
            <a:extLst>
              <a:ext uri="{FF2B5EF4-FFF2-40B4-BE49-F238E27FC236}">
                <a16:creationId xmlns:a16="http://schemas.microsoft.com/office/drawing/2014/main" id="{90EB4C5A-0D4C-317E-DBE5-B8B3C14669C9}"/>
              </a:ext>
            </a:extLst>
          </p:cNvPr>
          <p:cNvSpPr>
            <a:spLocks noGrp="1"/>
          </p:cNvSpPr>
          <p:nvPr>
            <p:ph type="title" hasCustomPrompt="1"/>
          </p:nvPr>
        </p:nvSpPr>
        <p:spPr>
          <a:xfrm>
            <a:off x="581631" y="1201120"/>
            <a:ext cx="8302289" cy="615900"/>
          </a:xfrm>
          <a:prstGeom prst="rect">
            <a:avLst/>
          </a:prstGeom>
        </p:spPr>
        <p:txBody>
          <a:bodyPr vert="horz" lIns="91440" tIns="45720" rIns="91440" bIns="45720" rtlCol="0" anchor="t">
            <a:noAutofit/>
          </a:bodyPr>
          <a:lstStyle>
            <a:lvl1pPr>
              <a:defRPr sz="4002"/>
            </a:lvl1pPr>
          </a:lstStyle>
          <a:p>
            <a:r>
              <a:rPr lang="en-GB"/>
              <a:t>Title</a:t>
            </a:r>
            <a:endParaRPr lang="en-US"/>
          </a:p>
        </p:txBody>
      </p:sp>
      <p:sp>
        <p:nvSpPr>
          <p:cNvPr id="3" name="Content Placeholder 2">
            <a:extLst>
              <a:ext uri="{FF2B5EF4-FFF2-40B4-BE49-F238E27FC236}">
                <a16:creationId xmlns:a16="http://schemas.microsoft.com/office/drawing/2014/main" id="{4D99D5F4-1179-B337-5498-DDCCC038311A}"/>
              </a:ext>
            </a:extLst>
          </p:cNvPr>
          <p:cNvSpPr>
            <a:spLocks noGrp="1"/>
          </p:cNvSpPr>
          <p:nvPr>
            <p:ph idx="1"/>
          </p:nvPr>
        </p:nvSpPr>
        <p:spPr>
          <a:xfrm>
            <a:off x="581631" y="2020650"/>
            <a:ext cx="11028737" cy="4531172"/>
          </a:xfrm>
          <a:prstGeom prst="rect">
            <a:avLst/>
          </a:prstGeom>
        </p:spPr>
        <p:txBody>
          <a:bodyPr/>
          <a:lstStyle>
            <a:lvl1pPr>
              <a:defRPr sz="2000" b="0" i="0">
                <a:latin typeface="Inter" panose="02000503000000020004" pitchFamily="2" charset="0"/>
                <a:ea typeface="Inter" panose="02000503000000020004" pitchFamily="2" charset="0"/>
              </a:defRPr>
            </a:lvl1pPr>
            <a:lvl2pPr>
              <a:defRPr sz="1940" b="0" i="0">
                <a:latin typeface="Inter" panose="02000503000000020004" pitchFamily="2" charset="0"/>
                <a:ea typeface="Inter" panose="02000503000000020004" pitchFamily="2" charset="0"/>
              </a:defRPr>
            </a:lvl2pPr>
            <a:lvl3pPr>
              <a:defRPr sz="1940" b="0" i="0">
                <a:latin typeface="Inter" panose="02000503000000020004" pitchFamily="2" charset="0"/>
                <a:ea typeface="Inter" panose="02000503000000020004" pitchFamily="2" charset="0"/>
              </a:defRPr>
            </a:lvl3pPr>
            <a:lvl4pPr>
              <a:defRPr sz="1940" b="0" i="0">
                <a:latin typeface="Inter" panose="02000503000000020004" pitchFamily="2" charset="0"/>
                <a:ea typeface="Inter" panose="02000503000000020004" pitchFamily="2" charset="0"/>
              </a:defRPr>
            </a:lvl4pPr>
            <a:lvl5pPr>
              <a:defRPr sz="194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4846554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DBC_CBF58169.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hyperlink" Target="http://Refhttps:/www.nature.com/articles/s41746-021-00507-3" TargetMode="External"/></Relationships>
</file>

<file path=ppt/slides/_rels/slide25.xml.rels><?xml version="1.0" encoding="UTF-8" standalone="yes"?>
<Relationships xmlns="http://schemas.openxmlformats.org/package/2006/relationships"><Relationship Id="rId3" Type="http://schemas.microsoft.com/office/2018/10/relationships/comments" Target="../comments/modernComment_DB0_4DE87C2.xm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DB6_8C98CA4A.xm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32_8958C52D.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DB7_BA499C47.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56F642-BCE9-81AC-6013-3EDD2E74C687}"/>
              </a:ext>
            </a:extLst>
          </p:cNvPr>
          <p:cNvSpPr txBox="1">
            <a:spLocks/>
          </p:cNvSpPr>
          <p:nvPr/>
        </p:nvSpPr>
        <p:spPr>
          <a:xfrm>
            <a:off x="1229198" y="1050657"/>
            <a:ext cx="10387333" cy="27052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2" kern="1200">
                <a:solidFill>
                  <a:schemeClr val="tx1"/>
                </a:solidFill>
                <a:latin typeface="+mj-lt"/>
                <a:ea typeface="+mj-ea"/>
                <a:cs typeface="+mj-cs"/>
              </a:defRPr>
            </a:lvl1pPr>
          </a:lstStyle>
          <a:p>
            <a:endParaRPr lang="en-US" sz="5400"/>
          </a:p>
          <a:p>
            <a:r>
              <a:rPr lang="en-US" sz="5400">
                <a:solidFill>
                  <a:schemeClr val="tx1">
                    <a:lumMod val="50000"/>
                    <a:lumOff val="50000"/>
                  </a:schemeClr>
                </a:solidFill>
                <a:ea typeface="+mj-lt"/>
                <a:cs typeface="+mj-lt"/>
              </a:rPr>
              <a:t>Deep Learning for Type B Aortic Dissection</a:t>
            </a:r>
            <a:endParaRPr lang="en-US" sz="5400">
              <a:solidFill>
                <a:schemeClr val="tx1">
                  <a:lumMod val="50000"/>
                  <a:lumOff val="50000"/>
                </a:schemeClr>
              </a:solidFill>
            </a:endParaRPr>
          </a:p>
        </p:txBody>
      </p:sp>
      <p:sp>
        <p:nvSpPr>
          <p:cNvPr id="10" name="Subtitle 2">
            <a:extLst>
              <a:ext uri="{FF2B5EF4-FFF2-40B4-BE49-F238E27FC236}">
                <a16:creationId xmlns:a16="http://schemas.microsoft.com/office/drawing/2014/main" id="{EFCB9D39-BEDC-B29D-D7C3-73D8179A8C8E}"/>
              </a:ext>
            </a:extLst>
          </p:cNvPr>
          <p:cNvSpPr txBox="1">
            <a:spLocks/>
          </p:cNvSpPr>
          <p:nvPr/>
        </p:nvSpPr>
        <p:spPr>
          <a:xfrm>
            <a:off x="1678800" y="4570029"/>
            <a:ext cx="9144000" cy="14882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a:latin typeface="Inter"/>
                <a:ea typeface="+mn-lt"/>
                <a:cs typeface="+mn-lt"/>
              </a:rPr>
              <a:t>Ayman Abaid</a:t>
            </a:r>
            <a:endParaRPr lang="en-US" sz="2600">
              <a:latin typeface="Inter"/>
            </a:endParaRPr>
          </a:p>
          <a:p>
            <a:pPr marL="0" indent="0" algn="ctr">
              <a:buNone/>
            </a:pPr>
            <a:r>
              <a:rPr lang="en-US" sz="2600">
                <a:latin typeface="Inter"/>
                <a:ea typeface="+mn-lt"/>
                <a:cs typeface="+mn-lt"/>
              </a:rPr>
              <a:t>Supervisor: Dr. Ihsan Ullah</a:t>
            </a:r>
            <a:endParaRPr lang="en-US" sz="2600">
              <a:ea typeface="+mn-lt"/>
              <a:cs typeface="+mn-lt"/>
            </a:endParaRPr>
          </a:p>
          <a:p>
            <a:pPr marL="0" indent="0" algn="ctr">
              <a:buNone/>
            </a:pPr>
            <a:r>
              <a:rPr lang="en-US" sz="2600">
                <a:latin typeface="Inter"/>
                <a:ea typeface="+mn-lt"/>
                <a:cs typeface="+mn-lt"/>
              </a:rPr>
              <a:t>School of Computer Science, University of Galway</a:t>
            </a:r>
            <a:endParaRPr lang="en-US" sz="2600">
              <a:latin typeface="Inter"/>
            </a:endParaRPr>
          </a:p>
          <a:p>
            <a:pPr marL="0" indent="0" algn="ctr">
              <a:buNone/>
            </a:pPr>
            <a:endParaRPr lang="en-US"/>
          </a:p>
        </p:txBody>
      </p:sp>
      <p:pic>
        <p:nvPicPr>
          <p:cNvPr id="4" name="Picture 3" descr="A logo of a eye with circuit board lines and words&#10;&#10;Description automatically generated">
            <a:extLst>
              <a:ext uri="{FF2B5EF4-FFF2-40B4-BE49-F238E27FC236}">
                <a16:creationId xmlns:a16="http://schemas.microsoft.com/office/drawing/2014/main" id="{0B4E1CEA-E3CB-2C9A-33FC-FD8AF088BA90}"/>
              </a:ext>
            </a:extLst>
          </p:cNvPr>
          <p:cNvPicPr>
            <a:picLocks noChangeAspect="1"/>
          </p:cNvPicPr>
          <p:nvPr/>
        </p:nvPicPr>
        <p:blipFill>
          <a:blip r:embed="rId3"/>
          <a:stretch>
            <a:fillRect/>
          </a:stretch>
        </p:blipFill>
        <p:spPr>
          <a:xfrm>
            <a:off x="10995028" y="55074"/>
            <a:ext cx="1152719" cy="1123298"/>
          </a:xfrm>
          <a:prstGeom prst="rect">
            <a:avLst/>
          </a:prstGeom>
        </p:spPr>
      </p:pic>
    </p:spTree>
    <p:extLst>
      <p:ext uri="{BB962C8B-B14F-4D97-AF65-F5344CB8AC3E}">
        <p14:creationId xmlns:p14="http://schemas.microsoft.com/office/powerpoint/2010/main" val="297604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316359" y="835413"/>
            <a:ext cx="11428225" cy="605462"/>
          </a:xfrm>
        </p:spPr>
        <p:txBody>
          <a:bodyPr/>
          <a:lstStyle/>
          <a:p>
            <a:pPr algn="ctr"/>
            <a:r>
              <a:rPr lang="en-US" sz="5000">
                <a:solidFill>
                  <a:schemeClr val="tx1">
                    <a:lumMod val="50000"/>
                    <a:lumOff val="50000"/>
                  </a:schemeClr>
                </a:solidFill>
              </a:rPr>
              <a:t>Limitations</a:t>
            </a:r>
            <a:endParaRPr lang="en-US"/>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1121500" y="1863853"/>
            <a:ext cx="10226880" cy="4290710"/>
          </a:xfrm>
        </p:spPr>
        <p:txBody>
          <a:bodyPr vert="horz" lIns="91440" tIns="45720" rIns="91440" bIns="45720" rtlCol="0" anchor="t">
            <a:noAutofit/>
          </a:bodyPr>
          <a:lstStyle/>
          <a:p>
            <a:pPr>
              <a:lnSpc>
                <a:spcPct val="100000"/>
              </a:lnSpc>
            </a:pPr>
            <a:r>
              <a:rPr lang="en-US" sz="2800">
                <a:solidFill>
                  <a:srgbClr val="0D0D0D"/>
                </a:solidFill>
                <a:latin typeface="Inter"/>
              </a:rPr>
              <a:t>Limited prevalence of TBAD makes it difficult to acquire the large datasets necessary for deep learning (DL) training.</a:t>
            </a:r>
            <a:endParaRPr lang="en-US">
              <a:solidFill>
                <a:srgbClr val="000000"/>
              </a:solidFill>
              <a:latin typeface="Inter"/>
            </a:endParaRPr>
          </a:p>
          <a:p>
            <a:pPr>
              <a:lnSpc>
                <a:spcPct val="100000"/>
              </a:lnSpc>
            </a:pPr>
            <a:r>
              <a:rPr lang="en-US" sz="2800">
                <a:solidFill>
                  <a:srgbClr val="0D0D0D"/>
                </a:solidFill>
                <a:latin typeface="Inter"/>
              </a:rPr>
              <a:t>Annotating medical imaging data (e.g., CT or MRI scans) requires expert clinicians, which is time-consuming and expensive.</a:t>
            </a:r>
            <a:endParaRPr lang="en-US" sz="2800">
              <a:solidFill>
                <a:srgbClr val="0D0D0D"/>
              </a:solidFill>
            </a:endParaRPr>
          </a:p>
          <a:p>
            <a:pPr>
              <a:lnSpc>
                <a:spcPct val="100000"/>
              </a:lnSpc>
            </a:pPr>
            <a:r>
              <a:rPr lang="en-US" sz="2800">
                <a:solidFill>
                  <a:srgbClr val="0D0D0D"/>
                </a:solidFill>
                <a:latin typeface="Inter"/>
              </a:rPr>
              <a:t>Training 3D Neural Networks requires high processing power and large memory capacity.</a:t>
            </a:r>
            <a:endParaRPr lang="en-US" sz="2800">
              <a:solidFill>
                <a:srgbClr val="0D0D0D"/>
              </a:solidFill>
            </a:endParaRPr>
          </a:p>
          <a:p>
            <a:endParaRPr lang="en-US" sz="2800">
              <a:solidFill>
                <a:srgbClr val="0D0D0D"/>
              </a:solidFill>
              <a:latin typeface="Inter"/>
              <a:cs typeface="Arial"/>
            </a:endParaRPr>
          </a:p>
          <a:p>
            <a:endParaRPr lang="en-US" sz="2800">
              <a:solidFill>
                <a:srgbClr val="0D0D0D"/>
              </a:solidFill>
              <a:latin typeface="Inter"/>
              <a:cs typeface="Arial"/>
            </a:endParaRPr>
          </a:p>
          <a:p>
            <a:endParaRPr lang="en-US" sz="2800">
              <a:solidFill>
                <a:srgbClr val="0D0D0D"/>
              </a:solidFill>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9CBD9A6E-2552-6379-43F3-8103ECF755CF}"/>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6" name="Oval 5">
            <a:extLst>
              <a:ext uri="{FF2B5EF4-FFF2-40B4-BE49-F238E27FC236}">
                <a16:creationId xmlns:a16="http://schemas.microsoft.com/office/drawing/2014/main" id="{E6C0108A-7138-AC72-4BD1-68533594465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9</a:t>
            </a:r>
            <a:endParaRPr lang="en-US"/>
          </a:p>
        </p:txBody>
      </p:sp>
    </p:spTree>
    <p:extLst>
      <p:ext uri="{BB962C8B-B14F-4D97-AF65-F5344CB8AC3E}">
        <p14:creationId xmlns:p14="http://schemas.microsoft.com/office/powerpoint/2010/main" val="121308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77356F-B123-1F32-38FA-AEC049AB4EB8}"/>
              </a:ext>
            </a:extLst>
          </p:cNvPr>
          <p:cNvSpPr txBox="1"/>
          <p:nvPr/>
        </p:nvSpPr>
        <p:spPr>
          <a:xfrm>
            <a:off x="320634" y="2428504"/>
            <a:ext cx="61573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solidFill>
                  <a:srgbClr val="595959"/>
                </a:solidFill>
                <a:latin typeface="Aptos Display"/>
              </a:rPr>
              <a:t>Can 2D Image Segmentation Perform As Good As 3D Volumetric Segmentation In Type B Aortic Dissection? </a:t>
            </a:r>
            <a:endParaRPr lang="en-GB" sz="2800"/>
          </a:p>
        </p:txBody>
      </p:sp>
      <p:sp>
        <p:nvSpPr>
          <p:cNvPr id="10" name="Rectangle 9">
            <a:extLst>
              <a:ext uri="{FF2B5EF4-FFF2-40B4-BE49-F238E27FC236}">
                <a16:creationId xmlns:a16="http://schemas.microsoft.com/office/drawing/2014/main" id="{5B044C33-6D57-27E0-1DA5-F366A61F0651}"/>
              </a:ext>
            </a:extLst>
          </p:cNvPr>
          <p:cNvSpPr/>
          <p:nvPr/>
        </p:nvSpPr>
        <p:spPr>
          <a:xfrm>
            <a:off x="6478965" y="-4069"/>
            <a:ext cx="5714119" cy="68586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logo of a eye with circuit board lines and words&#10;&#10;Description automatically generated">
            <a:extLst>
              <a:ext uri="{FF2B5EF4-FFF2-40B4-BE49-F238E27FC236}">
                <a16:creationId xmlns:a16="http://schemas.microsoft.com/office/drawing/2014/main" id="{815A7426-D2DD-C131-77CF-3223546A5783}"/>
              </a:ext>
            </a:extLst>
          </p:cNvPr>
          <p:cNvPicPr>
            <a:picLocks noChangeAspect="1"/>
          </p:cNvPicPr>
          <p:nvPr/>
        </p:nvPicPr>
        <p:blipFill>
          <a:blip r:embed="rId3"/>
          <a:stretch>
            <a:fillRect/>
          </a:stretch>
        </p:blipFill>
        <p:spPr>
          <a:xfrm>
            <a:off x="11337375" y="-142"/>
            <a:ext cx="854545" cy="80303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8502D9F9-61BE-EF7D-EB12-E385D6105980}"/>
              </a:ext>
            </a:extLst>
          </p:cNvPr>
          <p:cNvPicPr>
            <a:picLocks noChangeAspect="1"/>
          </p:cNvPicPr>
          <p:nvPr/>
        </p:nvPicPr>
        <p:blipFill>
          <a:blip r:embed="rId4"/>
          <a:stretch>
            <a:fillRect/>
          </a:stretch>
        </p:blipFill>
        <p:spPr>
          <a:xfrm>
            <a:off x="6789398" y="402148"/>
            <a:ext cx="4547532" cy="5823074"/>
          </a:xfrm>
          <a:prstGeom prst="rect">
            <a:avLst/>
          </a:prstGeom>
        </p:spPr>
      </p:pic>
      <p:sp>
        <p:nvSpPr>
          <p:cNvPr id="8" name="Oval 7">
            <a:extLst>
              <a:ext uri="{FF2B5EF4-FFF2-40B4-BE49-F238E27FC236}">
                <a16:creationId xmlns:a16="http://schemas.microsoft.com/office/drawing/2014/main" id="{98FFC158-BDDA-8300-EFE8-C0A3788B6FA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10</a:t>
            </a:r>
            <a:endParaRPr lang="en-US"/>
          </a:p>
        </p:txBody>
      </p:sp>
    </p:spTree>
    <p:extLst>
      <p:ext uri="{BB962C8B-B14F-4D97-AF65-F5344CB8AC3E}">
        <p14:creationId xmlns:p14="http://schemas.microsoft.com/office/powerpoint/2010/main" val="325449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6B8A-9A20-C61E-BFD0-DD20735C63A9}"/>
              </a:ext>
            </a:extLst>
          </p:cNvPr>
          <p:cNvSpPr>
            <a:spLocks noGrp="1"/>
          </p:cNvSpPr>
          <p:nvPr>
            <p:ph type="title"/>
          </p:nvPr>
        </p:nvSpPr>
        <p:spPr>
          <a:xfrm>
            <a:off x="581631" y="1100857"/>
            <a:ext cx="11149762" cy="615900"/>
          </a:xfrm>
        </p:spPr>
        <p:txBody>
          <a:bodyPr/>
          <a:lstStyle/>
          <a:p>
            <a:r>
              <a:rPr lang="en-US" sz="3600">
                <a:solidFill>
                  <a:srgbClr val="595959"/>
                </a:solidFill>
                <a:ea typeface="+mj-lt"/>
                <a:cs typeface="+mj-lt"/>
              </a:rPr>
              <a:t>Can 2D Image Segmentation Perform As Good As 3D Volumetric Segmentation In Type B Aortic Dissection? </a:t>
            </a:r>
            <a:endParaRPr lang="en-US"/>
          </a:p>
        </p:txBody>
      </p:sp>
      <p:graphicFrame>
        <p:nvGraphicFramePr>
          <p:cNvPr id="5" name="Content Placeholder 4">
            <a:extLst>
              <a:ext uri="{FF2B5EF4-FFF2-40B4-BE49-F238E27FC236}">
                <a16:creationId xmlns:a16="http://schemas.microsoft.com/office/drawing/2014/main" id="{4E801B1C-43D0-AF36-CDEB-3A48F19F9DA0}"/>
              </a:ext>
            </a:extLst>
          </p:cNvPr>
          <p:cNvGraphicFramePr>
            <a:graphicFrameLocks noGrp="1"/>
          </p:cNvGraphicFramePr>
          <p:nvPr>
            <p:ph idx="1"/>
            <p:extLst>
              <p:ext uri="{D42A27DB-BD31-4B8C-83A1-F6EECF244321}">
                <p14:modId xmlns:p14="http://schemas.microsoft.com/office/powerpoint/2010/main" val="2247967650"/>
              </p:ext>
            </p:extLst>
          </p:nvPr>
        </p:nvGraphicFramePr>
        <p:xfrm>
          <a:off x="1005673" y="2385391"/>
          <a:ext cx="10182305" cy="2920746"/>
        </p:xfrm>
        <a:graphic>
          <a:graphicData uri="http://schemas.openxmlformats.org/drawingml/2006/table">
            <a:tbl>
              <a:tblPr bandRow="1">
                <a:tableStyleId>{5C22544A-7EE6-4342-B048-85BDC9FD1C3A}</a:tableStyleId>
              </a:tblPr>
              <a:tblGrid>
                <a:gridCol w="5110410">
                  <a:extLst>
                    <a:ext uri="{9D8B030D-6E8A-4147-A177-3AD203B41FA5}">
                      <a16:colId xmlns:a16="http://schemas.microsoft.com/office/drawing/2014/main" val="1990561555"/>
                    </a:ext>
                  </a:extLst>
                </a:gridCol>
                <a:gridCol w="1781048">
                  <a:extLst>
                    <a:ext uri="{9D8B030D-6E8A-4147-A177-3AD203B41FA5}">
                      <a16:colId xmlns:a16="http://schemas.microsoft.com/office/drawing/2014/main" val="774677293"/>
                    </a:ext>
                  </a:extLst>
                </a:gridCol>
                <a:gridCol w="1667132">
                  <a:extLst>
                    <a:ext uri="{9D8B030D-6E8A-4147-A177-3AD203B41FA5}">
                      <a16:colId xmlns:a16="http://schemas.microsoft.com/office/drawing/2014/main" val="1238653799"/>
                    </a:ext>
                  </a:extLst>
                </a:gridCol>
                <a:gridCol w="1623715">
                  <a:extLst>
                    <a:ext uri="{9D8B030D-6E8A-4147-A177-3AD203B41FA5}">
                      <a16:colId xmlns:a16="http://schemas.microsoft.com/office/drawing/2014/main" val="3047499096"/>
                    </a:ext>
                  </a:extLst>
                </a:gridCol>
              </a:tblGrid>
              <a:tr h="457200">
                <a:tc>
                  <a:txBody>
                    <a:bodyPr/>
                    <a:lstStyle/>
                    <a:p>
                      <a:pPr algn="l" fontAlgn="auto">
                        <a:lnSpc>
                          <a:spcPts val="2880"/>
                        </a:lnSpc>
                      </a:pPr>
                      <a:r>
                        <a:rPr lang="en-US" sz="2000" b="1" i="0">
                          <a:solidFill>
                            <a:srgbClr val="000000"/>
                          </a:solidFill>
                          <a:effectLst/>
                          <a:latin typeface="Aptos"/>
                        </a:rPr>
                        <a:t>Method</a:t>
                      </a: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00B050"/>
                          </a:solidFill>
                          <a:effectLst/>
                          <a:latin typeface="Aptos"/>
                        </a:rPr>
                        <a:t>TL</a:t>
                      </a:r>
                      <a:endParaRPr lang="en-US" sz="2000" b="0" i="0">
                        <a:solidFill>
                          <a:srgbClr val="00B05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00B050"/>
                          </a:solidFill>
                          <a:effectLst/>
                          <a:latin typeface="Aptos"/>
                        </a:rPr>
                        <a:t>FL</a:t>
                      </a:r>
                      <a:endParaRPr lang="en-US" sz="2000" b="0" i="0">
                        <a:solidFill>
                          <a:srgbClr val="00B05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FF0000"/>
                          </a:solidFill>
                          <a:effectLst/>
                          <a:latin typeface="Aptos"/>
                        </a:rPr>
                        <a:t>FLT</a:t>
                      </a:r>
                      <a:endParaRPr lang="en-US" sz="2000" b="0" i="0">
                        <a:solidFill>
                          <a:srgbClr val="FF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559237"/>
                  </a:ext>
                </a:extLst>
              </a:tr>
              <a:tr h="457200">
                <a:tc>
                  <a:txBody>
                    <a:bodyPr/>
                    <a:lstStyle/>
                    <a:p>
                      <a:pPr lvl="0" algn="l">
                        <a:lnSpc>
                          <a:spcPts val="2880"/>
                        </a:lnSpc>
                        <a:buNone/>
                      </a:pPr>
                      <a:r>
                        <a:rPr lang="en-US" sz="2000" b="1" i="0" u="none" strike="noStrike" noProof="0">
                          <a:solidFill>
                            <a:srgbClr val="000000"/>
                          </a:solidFill>
                          <a:effectLst/>
                          <a:latin typeface="Aptos"/>
                        </a:rPr>
                        <a:t>3D </a:t>
                      </a:r>
                      <a:r>
                        <a:rPr lang="en-US" sz="2000" b="1" i="0" u="none" strike="noStrike" noProof="0" err="1">
                          <a:solidFill>
                            <a:srgbClr val="000000"/>
                          </a:solidFill>
                          <a:effectLst/>
                          <a:latin typeface="Aptos"/>
                        </a:rPr>
                        <a:t>Unet</a:t>
                      </a:r>
                      <a:r>
                        <a:rPr lang="en-US" sz="2000" b="1" i="0" u="none" strike="noStrike" noProof="0">
                          <a:solidFill>
                            <a:srgbClr val="000000"/>
                          </a:solidFill>
                          <a:effectLst/>
                          <a:latin typeface="Aptos"/>
                        </a:rPr>
                        <a:t> </a:t>
                      </a:r>
                      <a:r>
                        <a:rPr lang="en-US" sz="2000" b="1" i="0" u="none" strike="noStrike" noProof="0" err="1">
                          <a:solidFill>
                            <a:srgbClr val="000000"/>
                          </a:solidFill>
                          <a:effectLst/>
                          <a:latin typeface="Aptos"/>
                        </a:rPr>
                        <a:t>ImageTBAD</a:t>
                      </a:r>
                      <a:r>
                        <a:rPr lang="en-US" sz="2000" b="1" i="0" u="none" strike="noStrike" noProof="0">
                          <a:solidFill>
                            <a:srgbClr val="000000"/>
                          </a:solidFill>
                          <a:effectLst/>
                          <a:latin typeface="Aptos"/>
                        </a:rPr>
                        <a:t> [1]</a:t>
                      </a:r>
                      <a:endParaRPr lang="en-US" sz="2000" b="1"/>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lgn="l">
                        <a:lnSpc>
                          <a:spcPts val="2880"/>
                        </a:lnSpc>
                        <a:buNone/>
                      </a:pPr>
                      <a:r>
                        <a:rPr lang="en-IE" sz="2000" b="0" i="0" u="none" strike="noStrike" noProof="0">
                          <a:solidFill>
                            <a:srgbClr val="000000"/>
                          </a:solidFill>
                          <a:effectLst/>
                          <a:latin typeface="Aptos"/>
                        </a:rPr>
                        <a:t>79.0%</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68.0%</a:t>
                      </a: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50.0 %</a:t>
                      </a: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1581269"/>
                  </a:ext>
                </a:extLst>
              </a:tr>
              <a:tr h="457200">
                <a:tc>
                  <a:txBody>
                    <a:bodyPr/>
                    <a:lstStyle/>
                    <a:p>
                      <a:pPr lvl="0" algn="l">
                        <a:lnSpc>
                          <a:spcPct val="100000"/>
                        </a:lnSpc>
                        <a:spcBef>
                          <a:spcPts val="0"/>
                        </a:spcBef>
                        <a:spcAft>
                          <a:spcPts val="0"/>
                        </a:spcAft>
                        <a:buNone/>
                      </a:pPr>
                      <a:r>
                        <a:rPr lang="en-US" sz="2000" b="1" i="0" u="none" strike="noStrike" noProof="0">
                          <a:solidFill>
                            <a:srgbClr val="000000"/>
                          </a:solidFill>
                          <a:effectLst/>
                          <a:latin typeface="Aptos"/>
                        </a:rPr>
                        <a:t>2D </a:t>
                      </a:r>
                      <a:r>
                        <a:rPr lang="en-US" sz="2000" b="1" i="0" u="none" strike="noStrike" noProof="0" err="1">
                          <a:solidFill>
                            <a:srgbClr val="000000"/>
                          </a:solidFill>
                          <a:effectLst/>
                          <a:latin typeface="Aptos"/>
                        </a:rPr>
                        <a:t>Unet</a:t>
                      </a:r>
                      <a:r>
                        <a:rPr lang="en-US" sz="2000" b="1" i="0" u="none" strike="noStrike" noProof="0">
                          <a:solidFill>
                            <a:srgbClr val="000000"/>
                          </a:solidFill>
                          <a:effectLst/>
                          <a:latin typeface="Aptos"/>
                        </a:rPr>
                        <a:t> (ours)</a:t>
                      </a: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Aptos"/>
                        </a:rPr>
                        <a:t>83.14%</a:t>
                      </a:r>
                      <a:endParaRPr lang="en-IE" sz="2000" b="0" i="0" u="none" strike="noStrike" noProof="0">
                        <a:solidFill>
                          <a:srgbClr val="000000"/>
                        </a:solidFill>
                        <a:effectLst/>
                        <a:latin typeface="Aptos"/>
                      </a:endParaRPr>
                    </a:p>
                    <a:p>
                      <a:pPr lvl="0" algn="l">
                        <a:lnSpc>
                          <a:spcPts val="2880"/>
                        </a:lnSpc>
                        <a:buNone/>
                      </a:pPr>
                      <a:endParaRPr lang="en-IE"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Aptos"/>
                        </a:rPr>
                        <a:t>84.90% </a:t>
                      </a:r>
                      <a:endParaRPr lang="en-IE" sz="2000" b="0" i="0" u="none" strike="noStrike" noProof="0">
                        <a:solidFill>
                          <a:srgbClr val="000000"/>
                        </a:solidFill>
                        <a:effectLst/>
                        <a:latin typeface="Aptos"/>
                      </a:endParaRPr>
                    </a:p>
                    <a:p>
                      <a:pPr lvl="0">
                        <a:buNone/>
                      </a:pPr>
                      <a:endParaRPr lang="en-IE"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30.41%</a:t>
                      </a:r>
                      <a:endParaRPr lang="en-US" sz="2000"/>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0224049"/>
                  </a:ext>
                </a:extLst>
              </a:tr>
              <a:tr h="457200">
                <a:tc>
                  <a:txBody>
                    <a:bodyPr/>
                    <a:lstStyle/>
                    <a:p>
                      <a:pPr lvl="0" algn="l">
                        <a:lnSpc>
                          <a:spcPts val="2880"/>
                        </a:lnSpc>
                        <a:buNone/>
                      </a:pPr>
                      <a:r>
                        <a:rPr lang="en-US" sz="2000" b="0" i="0" u="none" strike="noStrike" noProof="0">
                          <a:solidFill>
                            <a:srgbClr val="000000"/>
                          </a:solidFill>
                          <a:effectLst/>
                          <a:latin typeface="Aptos"/>
                        </a:rPr>
                        <a:t>2D </a:t>
                      </a:r>
                      <a:r>
                        <a:rPr lang="en-US" sz="2000" b="0" i="0" u="none" strike="noStrike" noProof="0" err="1">
                          <a:solidFill>
                            <a:srgbClr val="000000"/>
                          </a:solidFill>
                          <a:effectLst/>
                          <a:latin typeface="Aptos"/>
                        </a:rPr>
                        <a:t>Unet</a:t>
                      </a:r>
                      <a:r>
                        <a:rPr lang="en-US" sz="2000" b="0" i="0" u="none" strike="noStrike" noProof="0">
                          <a:solidFill>
                            <a:srgbClr val="000000"/>
                          </a:solidFill>
                          <a:effectLst/>
                          <a:latin typeface="Aptos"/>
                        </a:rPr>
                        <a:t> with </a:t>
                      </a:r>
                      <a:r>
                        <a:rPr lang="en-US" sz="2000" b="0" i="0" u="none" strike="noStrike" noProof="0" err="1">
                          <a:solidFill>
                            <a:srgbClr val="000000"/>
                          </a:solidFill>
                          <a:effectLst/>
                          <a:latin typeface="Aptos"/>
                        </a:rPr>
                        <a:t>Atorus</a:t>
                      </a:r>
                      <a:r>
                        <a:rPr lang="en-US" sz="2000" b="0" i="0" u="none" strike="noStrike" noProof="0">
                          <a:solidFill>
                            <a:srgbClr val="000000"/>
                          </a:solidFill>
                          <a:effectLst/>
                          <a:latin typeface="Aptos"/>
                        </a:rPr>
                        <a:t> Convolution  (ours)</a:t>
                      </a:r>
                    </a:p>
                    <a:p>
                      <a:pPr lvl="0" algn="l">
                        <a:lnSpc>
                          <a:spcPts val="2880"/>
                        </a:lnSpc>
                        <a:buNone/>
                      </a:pP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75.72%</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80.06%</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23.47%</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7017063"/>
                  </a:ext>
                </a:extLst>
              </a:tr>
              <a:tr h="457200">
                <a:tc>
                  <a:txBody>
                    <a:bodyPr/>
                    <a:lstStyle/>
                    <a:p>
                      <a:pPr lvl="0" algn="l">
                        <a:lnSpc>
                          <a:spcPts val="2880"/>
                        </a:lnSpc>
                        <a:buNone/>
                      </a:pPr>
                      <a:r>
                        <a:rPr lang="en-US" sz="2000" b="0" i="0" u="none" strike="noStrike" noProof="0">
                          <a:solidFill>
                            <a:srgbClr val="000000"/>
                          </a:solidFill>
                          <a:effectLst/>
                          <a:latin typeface="Aptos"/>
                        </a:rPr>
                        <a:t>2D </a:t>
                      </a:r>
                      <a:r>
                        <a:rPr lang="en-US" sz="2000" b="0" i="0" u="none" strike="noStrike" noProof="0" err="1">
                          <a:solidFill>
                            <a:srgbClr val="000000"/>
                          </a:solidFill>
                          <a:effectLst/>
                          <a:latin typeface="Aptos"/>
                        </a:rPr>
                        <a:t>Unet</a:t>
                      </a:r>
                      <a:r>
                        <a:rPr lang="en-US" sz="2000" b="0" i="0" u="none" strike="noStrike" noProof="0">
                          <a:solidFill>
                            <a:srgbClr val="000000"/>
                          </a:solidFill>
                          <a:effectLst/>
                          <a:latin typeface="Aptos"/>
                        </a:rPr>
                        <a:t> with Custom Layer</a:t>
                      </a:r>
                      <a:r>
                        <a:rPr lang="en-US" sz="2000" b="1" i="0" u="none" strike="noStrike" noProof="0">
                          <a:solidFill>
                            <a:srgbClr val="000000"/>
                          </a:solidFill>
                          <a:effectLst/>
                          <a:latin typeface="Aptos"/>
                        </a:rPr>
                        <a:t> (ours)</a:t>
                      </a:r>
                      <a:endParaRPr lang="en-US"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78.51%</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81.89%</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6.72%</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extLst>
                  <a:ext uri="{0D108BD9-81ED-4DB2-BD59-A6C34878D82A}">
                    <a16:rowId xmlns:a16="http://schemas.microsoft.com/office/drawing/2014/main" val="1154068254"/>
                  </a:ext>
                </a:extLst>
              </a:tr>
            </a:tbl>
          </a:graphicData>
        </a:graphic>
      </p:graphicFrame>
      <p:sp>
        <p:nvSpPr>
          <p:cNvPr id="12" name="TextBox 16">
            <a:extLst>
              <a:ext uri="{FF2B5EF4-FFF2-40B4-BE49-F238E27FC236}">
                <a16:creationId xmlns:a16="http://schemas.microsoft.com/office/drawing/2014/main" id="{645C23D1-0714-2C66-78FB-17BE9A508982}"/>
              </a:ext>
            </a:extLst>
          </p:cNvPr>
          <p:cNvSpPr txBox="1"/>
          <p:nvPr/>
        </p:nvSpPr>
        <p:spPr>
          <a:xfrm>
            <a:off x="1263202" y="6003843"/>
            <a:ext cx="8746812"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D0D0D"/>
                </a:solidFill>
                <a:effectLst/>
                <a:highlight>
                  <a:srgbClr val="FFFFFF"/>
                </a:highlight>
                <a:latin typeface="Inter"/>
              </a:rPr>
              <a:t>Table 1: Mean Dice Score (DSC)</a:t>
            </a:r>
            <a:r>
              <a:rPr lang="en-US">
                <a:solidFill>
                  <a:srgbClr val="0D0D0D"/>
                </a:solidFill>
                <a:highlight>
                  <a:srgbClr val="FFFFFF"/>
                </a:highlight>
                <a:latin typeface="Inter"/>
              </a:rPr>
              <a:t> </a:t>
            </a:r>
            <a:r>
              <a:rPr lang="en-US" b="0" i="0">
                <a:solidFill>
                  <a:srgbClr val="0D0D0D"/>
                </a:solidFill>
                <a:effectLst/>
                <a:highlight>
                  <a:srgbClr val="FFFFFF"/>
                </a:highlight>
                <a:latin typeface="Inter"/>
              </a:rPr>
              <a:t> achieved by Proposed Models on Testing Dataset</a:t>
            </a:r>
            <a:endParaRPr lang="en-US">
              <a:latin typeface="Inter"/>
            </a:endParaRPr>
          </a:p>
        </p:txBody>
      </p:sp>
      <p:pic>
        <p:nvPicPr>
          <p:cNvPr id="4" name="Picture 3" descr="A logo of a eye with circuit board lines and words&#10;&#10;Description automatically generated">
            <a:extLst>
              <a:ext uri="{FF2B5EF4-FFF2-40B4-BE49-F238E27FC236}">
                <a16:creationId xmlns:a16="http://schemas.microsoft.com/office/drawing/2014/main" id="{C26E12EB-BEDC-7F87-4F93-E7F73AA06516}"/>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6" name="Oval 5">
            <a:extLst>
              <a:ext uri="{FF2B5EF4-FFF2-40B4-BE49-F238E27FC236}">
                <a16:creationId xmlns:a16="http://schemas.microsoft.com/office/drawing/2014/main" id="{E19615E3-B17D-33CB-BAC2-505B30642DF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11</a:t>
            </a:r>
            <a:endParaRPr lang="en-US"/>
          </a:p>
        </p:txBody>
      </p:sp>
      <p:cxnSp>
        <p:nvCxnSpPr>
          <p:cNvPr id="7" name="Straight Arrow Connector 6">
            <a:extLst>
              <a:ext uri="{FF2B5EF4-FFF2-40B4-BE49-F238E27FC236}">
                <a16:creationId xmlns:a16="http://schemas.microsoft.com/office/drawing/2014/main" id="{BE1EC872-FD65-2F5A-4855-3D0971803AA0}"/>
              </a:ext>
            </a:extLst>
          </p:cNvPr>
          <p:cNvCxnSpPr>
            <a:cxnSpLocks/>
          </p:cNvCxnSpPr>
          <p:nvPr/>
        </p:nvCxnSpPr>
        <p:spPr>
          <a:xfrm>
            <a:off x="10475920" y="3397493"/>
            <a:ext cx="11205" cy="29135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BE8AC0B-1D0C-013B-DD3C-9D29D2F13FF4}"/>
              </a:ext>
            </a:extLst>
          </p:cNvPr>
          <p:cNvCxnSpPr>
            <a:cxnSpLocks/>
          </p:cNvCxnSpPr>
          <p:nvPr/>
        </p:nvCxnSpPr>
        <p:spPr>
          <a:xfrm flipV="1">
            <a:off x="8823842" y="3397493"/>
            <a:ext cx="0" cy="29135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D22048C-8081-75C8-7E50-95E9BE14BFA4}"/>
              </a:ext>
            </a:extLst>
          </p:cNvPr>
          <p:cNvCxnSpPr>
            <a:cxnSpLocks/>
          </p:cNvCxnSpPr>
          <p:nvPr/>
        </p:nvCxnSpPr>
        <p:spPr>
          <a:xfrm flipV="1">
            <a:off x="7078005" y="3397493"/>
            <a:ext cx="0" cy="29135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327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988031" y="1099520"/>
            <a:ext cx="11105872" cy="615900"/>
          </a:xfrm>
        </p:spPr>
        <p:txBody>
          <a:bodyPr/>
          <a:lstStyle/>
          <a:p>
            <a:pPr algn="ctr"/>
            <a:r>
              <a:rPr lang="en-US" sz="4000">
                <a:solidFill>
                  <a:schemeClr val="tx1">
                    <a:lumMod val="50000"/>
                    <a:lumOff val="50000"/>
                  </a:schemeClr>
                </a:solidFill>
              </a:rPr>
              <a:t>Segmentation</a:t>
            </a:r>
            <a:r>
              <a:rPr lang="en-US" sz="4000">
                <a:solidFill>
                  <a:schemeClr val="bg2">
                    <a:lumMod val="90000"/>
                  </a:schemeClr>
                </a:solidFill>
              </a:rPr>
              <a:t> </a:t>
            </a:r>
            <a:r>
              <a:rPr lang="en-US" sz="4000">
                <a:solidFill>
                  <a:schemeClr val="tx1">
                    <a:lumMod val="50000"/>
                    <a:lumOff val="50000"/>
                  </a:schemeClr>
                </a:solidFill>
              </a:rPr>
              <a:t>Results</a:t>
            </a:r>
            <a:endParaRPr lang="en-GB" sz="4000">
              <a:solidFill>
                <a:schemeClr val="tx1">
                  <a:lumMod val="50000"/>
                  <a:lumOff val="50000"/>
                </a:schemeClr>
              </a:solidFill>
            </a:endParaRPr>
          </a:p>
        </p:txBody>
      </p:sp>
      <p:pic>
        <p:nvPicPr>
          <p:cNvPr id="4" name="Picture 3">
            <a:extLst>
              <a:ext uri="{FF2B5EF4-FFF2-40B4-BE49-F238E27FC236}">
                <a16:creationId xmlns:a16="http://schemas.microsoft.com/office/drawing/2014/main" id="{5727146A-B53E-B6B1-0C27-1F0CEDA659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73581" y="2076122"/>
            <a:ext cx="1884107" cy="1884107"/>
          </a:xfrm>
          <a:prstGeom prst="rect">
            <a:avLst/>
          </a:prstGeom>
        </p:spPr>
      </p:pic>
      <p:pic>
        <p:nvPicPr>
          <p:cNvPr id="5" name="Picture 4">
            <a:extLst>
              <a:ext uri="{FF2B5EF4-FFF2-40B4-BE49-F238E27FC236}">
                <a16:creationId xmlns:a16="http://schemas.microsoft.com/office/drawing/2014/main" id="{9773408C-215B-0B29-012D-BB832FB962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07037" y="4453562"/>
            <a:ext cx="1868167" cy="1868167"/>
          </a:xfrm>
          <a:prstGeom prst="rect">
            <a:avLst/>
          </a:prstGeom>
        </p:spPr>
      </p:pic>
      <p:pic>
        <p:nvPicPr>
          <p:cNvPr id="6" name="Picture 5">
            <a:extLst>
              <a:ext uri="{FF2B5EF4-FFF2-40B4-BE49-F238E27FC236}">
                <a16:creationId xmlns:a16="http://schemas.microsoft.com/office/drawing/2014/main" id="{62E56BD3-6FCD-58A2-ECFB-E8934028C4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17563" y="4444712"/>
            <a:ext cx="1887187" cy="1887187"/>
          </a:xfrm>
          <a:prstGeom prst="rect">
            <a:avLst/>
          </a:prstGeom>
        </p:spPr>
      </p:pic>
      <p:pic>
        <p:nvPicPr>
          <p:cNvPr id="7" name="Picture 6">
            <a:extLst>
              <a:ext uri="{FF2B5EF4-FFF2-40B4-BE49-F238E27FC236}">
                <a16:creationId xmlns:a16="http://schemas.microsoft.com/office/drawing/2014/main" id="{D7C5A899-04D5-9C30-38F7-2A6099B0B0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3936" y="4418732"/>
            <a:ext cx="1868167" cy="1868167"/>
          </a:xfrm>
          <a:prstGeom prst="rect">
            <a:avLst/>
          </a:prstGeom>
        </p:spPr>
      </p:pic>
      <p:pic>
        <p:nvPicPr>
          <p:cNvPr id="8" name="Picture 7">
            <a:extLst>
              <a:ext uri="{FF2B5EF4-FFF2-40B4-BE49-F238E27FC236}">
                <a16:creationId xmlns:a16="http://schemas.microsoft.com/office/drawing/2014/main" id="{4086FCC6-5E0D-920B-A098-78353052779A}"/>
              </a:ext>
            </a:extLst>
          </p:cNvPr>
          <p:cNvPicPr>
            <a:picLocks noChangeAspect="1"/>
          </p:cNvPicPr>
          <p:nvPr/>
        </p:nvPicPr>
        <p:blipFill>
          <a:blip r:embed="rId7" cstate="print">
            <a:extLst>
              <a:ext uri="{28A0092B-C50C-407E-A947-70E740481C1C}">
                <a14:useLocalDpi xmlns:a14="http://schemas.microsoft.com/office/drawing/2010/main" val="0"/>
              </a:ext>
            </a:extLst>
          </a:blip>
          <a:srcRect l="54" r="54"/>
          <a:stretch/>
        </p:blipFill>
        <p:spPr>
          <a:xfrm>
            <a:off x="6343305" y="2077432"/>
            <a:ext cx="1887191" cy="1884107"/>
          </a:xfrm>
          <a:prstGeom prst="rect">
            <a:avLst/>
          </a:prstGeom>
        </p:spPr>
      </p:pic>
      <p:sp>
        <p:nvSpPr>
          <p:cNvPr id="10" name="TextBox 9">
            <a:extLst>
              <a:ext uri="{FF2B5EF4-FFF2-40B4-BE49-F238E27FC236}">
                <a16:creationId xmlns:a16="http://schemas.microsoft.com/office/drawing/2014/main" id="{45645435-6209-2D34-38A7-30B390CC2737}"/>
              </a:ext>
            </a:extLst>
          </p:cNvPr>
          <p:cNvSpPr txBox="1"/>
          <p:nvPr/>
        </p:nvSpPr>
        <p:spPr>
          <a:xfrm>
            <a:off x="6517445" y="1831279"/>
            <a:ext cx="1399870" cy="246221"/>
          </a:xfrm>
          <a:prstGeom prst="rect">
            <a:avLst/>
          </a:prstGeom>
          <a:noFill/>
        </p:spPr>
        <p:txBody>
          <a:bodyPr wrap="square" rtlCol="0">
            <a:spAutoFit/>
          </a:bodyPr>
          <a:lstStyle/>
          <a:p>
            <a:r>
              <a:rPr lang="en-US" sz="1000" b="1"/>
              <a:t>Ground Truth Mask</a:t>
            </a:r>
            <a:endParaRPr lang="en-PK" sz="1000" b="1"/>
          </a:p>
        </p:txBody>
      </p:sp>
      <p:sp>
        <p:nvSpPr>
          <p:cNvPr id="11" name="TextBox 10">
            <a:extLst>
              <a:ext uri="{FF2B5EF4-FFF2-40B4-BE49-F238E27FC236}">
                <a16:creationId xmlns:a16="http://schemas.microsoft.com/office/drawing/2014/main" id="{B50060EB-3877-B602-0DE4-AF924363865D}"/>
              </a:ext>
            </a:extLst>
          </p:cNvPr>
          <p:cNvSpPr txBox="1"/>
          <p:nvPr/>
        </p:nvSpPr>
        <p:spPr>
          <a:xfrm>
            <a:off x="4018085" y="1838475"/>
            <a:ext cx="1268026" cy="246221"/>
          </a:xfrm>
          <a:prstGeom prst="rect">
            <a:avLst/>
          </a:prstGeom>
          <a:noFill/>
        </p:spPr>
        <p:txBody>
          <a:bodyPr wrap="square" rtlCol="0">
            <a:spAutoFit/>
          </a:bodyPr>
          <a:lstStyle/>
          <a:p>
            <a:pPr algn="ctr"/>
            <a:r>
              <a:rPr lang="en-US" sz="1000" b="1"/>
              <a:t>Input Image</a:t>
            </a:r>
            <a:endParaRPr lang="en-PK" sz="1000" b="1"/>
          </a:p>
        </p:txBody>
      </p:sp>
      <p:sp>
        <p:nvSpPr>
          <p:cNvPr id="12" name="TextBox 11">
            <a:extLst>
              <a:ext uri="{FF2B5EF4-FFF2-40B4-BE49-F238E27FC236}">
                <a16:creationId xmlns:a16="http://schemas.microsoft.com/office/drawing/2014/main" id="{4111AA53-609C-324E-3BE6-115D0E93FAD5}"/>
              </a:ext>
            </a:extLst>
          </p:cNvPr>
          <p:cNvSpPr txBox="1"/>
          <p:nvPr/>
        </p:nvSpPr>
        <p:spPr>
          <a:xfrm>
            <a:off x="8255416" y="4180811"/>
            <a:ext cx="1268026" cy="246221"/>
          </a:xfrm>
          <a:prstGeom prst="rect">
            <a:avLst/>
          </a:prstGeom>
          <a:noFill/>
        </p:spPr>
        <p:txBody>
          <a:bodyPr wrap="square" rtlCol="0">
            <a:spAutoFit/>
          </a:bodyPr>
          <a:lstStyle/>
          <a:p>
            <a:pPr algn="ctr"/>
            <a:r>
              <a:rPr lang="en-US" sz="1000"/>
              <a:t>Custom Layer</a:t>
            </a:r>
            <a:endParaRPr lang="en-PK" sz="1000"/>
          </a:p>
        </p:txBody>
      </p:sp>
      <p:sp>
        <p:nvSpPr>
          <p:cNvPr id="13" name="TextBox 12">
            <a:extLst>
              <a:ext uri="{FF2B5EF4-FFF2-40B4-BE49-F238E27FC236}">
                <a16:creationId xmlns:a16="http://schemas.microsoft.com/office/drawing/2014/main" id="{92E715ED-64CC-FC62-FD7E-3FC2E4E62571}"/>
              </a:ext>
            </a:extLst>
          </p:cNvPr>
          <p:cNvSpPr txBox="1"/>
          <p:nvPr/>
        </p:nvSpPr>
        <p:spPr>
          <a:xfrm>
            <a:off x="5334000" y="4179049"/>
            <a:ext cx="1268026" cy="246221"/>
          </a:xfrm>
          <a:prstGeom prst="rect">
            <a:avLst/>
          </a:prstGeom>
          <a:noFill/>
        </p:spPr>
        <p:txBody>
          <a:bodyPr wrap="square" rtlCol="0">
            <a:spAutoFit/>
          </a:bodyPr>
          <a:lstStyle/>
          <a:p>
            <a:pPr algn="ctr"/>
            <a:r>
              <a:rPr lang="en-US" sz="1000"/>
              <a:t>Atrous Convolution</a:t>
            </a:r>
            <a:endParaRPr lang="en-PK" sz="1000"/>
          </a:p>
        </p:txBody>
      </p:sp>
      <p:sp>
        <p:nvSpPr>
          <p:cNvPr id="14" name="TextBox 13">
            <a:extLst>
              <a:ext uri="{FF2B5EF4-FFF2-40B4-BE49-F238E27FC236}">
                <a16:creationId xmlns:a16="http://schemas.microsoft.com/office/drawing/2014/main" id="{1C62D01A-B721-9CEE-133C-A34C1AAB6028}"/>
              </a:ext>
            </a:extLst>
          </p:cNvPr>
          <p:cNvSpPr txBox="1"/>
          <p:nvPr/>
        </p:nvSpPr>
        <p:spPr>
          <a:xfrm>
            <a:off x="2406451" y="4228337"/>
            <a:ext cx="1268026" cy="246221"/>
          </a:xfrm>
          <a:prstGeom prst="rect">
            <a:avLst/>
          </a:prstGeom>
          <a:noFill/>
        </p:spPr>
        <p:txBody>
          <a:bodyPr wrap="square" rtlCol="0">
            <a:spAutoFit/>
          </a:bodyPr>
          <a:lstStyle/>
          <a:p>
            <a:pPr algn="ctr"/>
            <a:r>
              <a:rPr lang="en-US" sz="1000"/>
              <a:t>Baseline UNet</a:t>
            </a:r>
            <a:endParaRPr lang="en-PK" sz="1000"/>
          </a:p>
        </p:txBody>
      </p:sp>
      <p:sp>
        <p:nvSpPr>
          <p:cNvPr id="16" name="TextBox 15">
            <a:extLst>
              <a:ext uri="{FF2B5EF4-FFF2-40B4-BE49-F238E27FC236}">
                <a16:creationId xmlns:a16="http://schemas.microsoft.com/office/drawing/2014/main" id="{DD4C822D-9AD5-4BD6-EA13-12D8852F99D8}"/>
              </a:ext>
            </a:extLst>
          </p:cNvPr>
          <p:cNvSpPr txBox="1"/>
          <p:nvPr/>
        </p:nvSpPr>
        <p:spPr>
          <a:xfrm>
            <a:off x="592516" y="6477000"/>
            <a:ext cx="11501509" cy="307777"/>
          </a:xfrm>
          <a:prstGeom prst="rect">
            <a:avLst/>
          </a:prstGeom>
          <a:noFill/>
        </p:spPr>
        <p:txBody>
          <a:bodyPr wrap="square" rtlCol="0">
            <a:spAutoFit/>
          </a:bodyPr>
          <a:lstStyle/>
          <a:p>
            <a:r>
              <a:rPr lang="en-US" sz="1400"/>
              <a:t>Fig.3: Input images, annotated masks and segmentation results of proposed models and UniverSeg. Green is TL, Red is FL, and Blue is FLT region.</a:t>
            </a:r>
            <a:endParaRPr lang="en-PK" sz="1400"/>
          </a:p>
        </p:txBody>
      </p:sp>
      <p:pic>
        <p:nvPicPr>
          <p:cNvPr id="9" name="Picture 8" descr="A logo of a eye with circuit board lines and words&#10;&#10;Description automatically generated">
            <a:extLst>
              <a:ext uri="{FF2B5EF4-FFF2-40B4-BE49-F238E27FC236}">
                <a16:creationId xmlns:a16="http://schemas.microsoft.com/office/drawing/2014/main" id="{BC6962B7-F0E2-D475-E928-3658943EE4F0}"/>
              </a:ext>
            </a:extLst>
          </p:cNvPr>
          <p:cNvPicPr>
            <a:picLocks noChangeAspect="1"/>
          </p:cNvPicPr>
          <p:nvPr/>
        </p:nvPicPr>
        <p:blipFill>
          <a:blip r:embed="rId8"/>
          <a:stretch>
            <a:fillRect/>
          </a:stretch>
        </p:blipFill>
        <p:spPr>
          <a:xfrm>
            <a:off x="10995028" y="55074"/>
            <a:ext cx="1152719" cy="1123298"/>
          </a:xfrm>
          <a:prstGeom prst="rect">
            <a:avLst/>
          </a:prstGeom>
        </p:spPr>
      </p:pic>
      <p:sp>
        <p:nvSpPr>
          <p:cNvPr id="15" name="Oval 14">
            <a:extLst>
              <a:ext uri="{FF2B5EF4-FFF2-40B4-BE49-F238E27FC236}">
                <a16:creationId xmlns:a16="http://schemas.microsoft.com/office/drawing/2014/main" id="{C7B9C137-CE98-2929-C38D-DB25D57C418C}"/>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12</a:t>
            </a:r>
            <a:endParaRPr lang="en-US"/>
          </a:p>
        </p:txBody>
      </p:sp>
    </p:spTree>
    <p:extLst>
      <p:ext uri="{BB962C8B-B14F-4D97-AF65-F5344CB8AC3E}">
        <p14:creationId xmlns:p14="http://schemas.microsoft.com/office/powerpoint/2010/main" val="1071041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DDE1-12E7-30A4-41D1-AC2BBD9D580C}"/>
              </a:ext>
            </a:extLst>
          </p:cNvPr>
          <p:cNvSpPr>
            <a:spLocks noGrp="1"/>
          </p:cNvSpPr>
          <p:nvPr>
            <p:ph type="title"/>
          </p:nvPr>
        </p:nvSpPr>
        <p:spPr/>
        <p:txBody>
          <a:bodyPr/>
          <a:lstStyle/>
          <a:p>
            <a:r>
              <a:rPr lang="en-US" sz="4800"/>
              <a:t>Limitations</a:t>
            </a:r>
            <a:endParaRPr lang="en-PK" sz="4800"/>
          </a:p>
        </p:txBody>
      </p:sp>
      <p:sp>
        <p:nvSpPr>
          <p:cNvPr id="3" name="Content Placeholder 2">
            <a:extLst>
              <a:ext uri="{FF2B5EF4-FFF2-40B4-BE49-F238E27FC236}">
                <a16:creationId xmlns:a16="http://schemas.microsoft.com/office/drawing/2014/main" id="{5D8EFA4A-2E1D-43FE-FD47-5EF199289F5B}"/>
              </a:ext>
            </a:extLst>
          </p:cNvPr>
          <p:cNvSpPr>
            <a:spLocks noGrp="1"/>
          </p:cNvSpPr>
          <p:nvPr>
            <p:ph idx="1"/>
          </p:nvPr>
        </p:nvSpPr>
        <p:spPr/>
        <p:txBody>
          <a:bodyPr vert="horz" lIns="91440" tIns="45720" rIns="91440" bIns="45720" rtlCol="0" anchor="t">
            <a:normAutofit/>
          </a:bodyPr>
          <a:lstStyle/>
          <a:p>
            <a:r>
              <a:rPr lang="en-US" sz="2800">
                <a:latin typeface="Inter"/>
              </a:rPr>
              <a:t>3D U-Net model outperformed our proposed models in segmenting the FLT segment.</a:t>
            </a:r>
          </a:p>
          <a:p>
            <a:r>
              <a:rPr lang="en-US" sz="2800">
                <a:latin typeface="Inter"/>
              </a:rPr>
              <a:t>Small sample size i.e. data from only 100 patients with 68 patients have FLT. </a:t>
            </a:r>
          </a:p>
          <a:p>
            <a:pPr marL="0" indent="0">
              <a:buNone/>
            </a:pPr>
            <a:endParaRPr lang="en-US" sz="2800"/>
          </a:p>
          <a:p>
            <a:pPr marL="0" indent="0">
              <a:buNone/>
            </a:pPr>
            <a:r>
              <a:rPr lang="en-US" sz="2800">
                <a:latin typeface="Inter"/>
              </a:rPr>
              <a:t>Existing studies including ours </a:t>
            </a:r>
            <a:r>
              <a:rPr lang="en-US" sz="2800" b="0" i="0">
                <a:solidFill>
                  <a:srgbClr val="0D0D0D"/>
                </a:solidFill>
                <a:effectLst/>
                <a:highlight>
                  <a:srgbClr val="FFFFFF"/>
                </a:highlight>
                <a:latin typeface="Söhne"/>
              </a:rPr>
              <a:t>suggest there's still ample opportunity for enhancement, particularly in achieving higher segmentation accuracy for FLT.</a:t>
            </a:r>
            <a:endParaRPr lang="en-US" sz="2800"/>
          </a:p>
          <a:p>
            <a:endParaRPr lang="en-PK" sz="2800"/>
          </a:p>
        </p:txBody>
      </p:sp>
      <p:sp>
        <p:nvSpPr>
          <p:cNvPr id="7" name="Rectangle 4">
            <a:extLst>
              <a:ext uri="{FF2B5EF4-FFF2-40B4-BE49-F238E27FC236}">
                <a16:creationId xmlns:a16="http://schemas.microsoft.com/office/drawing/2014/main" id="{E6FCF595-9D4A-B8DB-0D08-DAE915E6C448}"/>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PK" altLang="en-PK" sz="1800" b="0" i="0" u="none" strike="noStrike" cap="none" normalizeH="0" baseline="0">
                <a:ln>
                  <a:noFill/>
                </a:ln>
                <a:solidFill>
                  <a:srgbClr val="000000"/>
                </a:solidFill>
                <a:effectLst/>
                <a:latin typeface="Söhne"/>
              </a:rPr>
            </a:br>
            <a:endParaRPr kumimoji="0" lang="en-PK" altLang="en-PK" sz="1800" b="0" i="0" u="none" strike="noStrike" cap="none" normalizeH="0" baseline="0">
              <a:ln>
                <a:noFill/>
              </a:ln>
              <a:solidFill>
                <a:schemeClr val="tx1"/>
              </a:solidFill>
              <a:effectLst/>
              <a:latin typeface="Arial" panose="020B0604020202020204" pitchFamily="34" charset="0"/>
            </a:endParaRPr>
          </a:p>
        </p:txBody>
      </p:sp>
      <p:pic>
        <p:nvPicPr>
          <p:cNvPr id="6" name="Picture 5" descr="A logo of a eye with circuit board lines and words&#10;&#10;Description automatically generated">
            <a:extLst>
              <a:ext uri="{FF2B5EF4-FFF2-40B4-BE49-F238E27FC236}">
                <a16:creationId xmlns:a16="http://schemas.microsoft.com/office/drawing/2014/main" id="{71C92627-2330-DD01-FAB3-8B4750102227}"/>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5" name="Oval 4">
            <a:extLst>
              <a:ext uri="{FF2B5EF4-FFF2-40B4-BE49-F238E27FC236}">
                <a16:creationId xmlns:a16="http://schemas.microsoft.com/office/drawing/2014/main" id="{1EA98E76-487D-41BD-9ADD-9A2781D19B9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13</a:t>
            </a:r>
            <a:endParaRPr lang="en-US"/>
          </a:p>
        </p:txBody>
      </p:sp>
    </p:spTree>
    <p:extLst>
      <p:ext uri="{BB962C8B-B14F-4D97-AF65-F5344CB8AC3E}">
        <p14:creationId xmlns:p14="http://schemas.microsoft.com/office/powerpoint/2010/main" val="145327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D69-82EB-C6ED-753C-EE2842F5859A}"/>
              </a:ext>
            </a:extLst>
          </p:cNvPr>
          <p:cNvSpPr>
            <a:spLocks noGrp="1"/>
          </p:cNvSpPr>
          <p:nvPr>
            <p:ph type="title"/>
          </p:nvPr>
        </p:nvSpPr>
        <p:spPr>
          <a:xfrm>
            <a:off x="294158" y="2503749"/>
            <a:ext cx="5803918" cy="2121897"/>
          </a:xfrm>
        </p:spPr>
        <p:txBody>
          <a:bodyPr/>
          <a:lstStyle/>
          <a:p>
            <a:r>
              <a:rPr lang="en-GB" sz="3200"/>
              <a:t>RQ.2.a: </a:t>
            </a:r>
            <a:br>
              <a:rPr lang="en-GB" sz="3200"/>
            </a:br>
            <a:r>
              <a:rPr lang="en-GB" sz="3200"/>
              <a:t>Can we use pretrained foundation models for TBAD segmentation without needing to train them?</a:t>
            </a:r>
            <a:endParaRPr lang="en-US" sz="4000"/>
          </a:p>
          <a:p>
            <a:endParaRPr lang="en-GB" sz="4000"/>
          </a:p>
        </p:txBody>
      </p:sp>
      <p:pic>
        <p:nvPicPr>
          <p:cNvPr id="4" name="Picture 3" descr="A paper with text and a purple mark&#10;&#10;Description automatically generated">
            <a:extLst>
              <a:ext uri="{FF2B5EF4-FFF2-40B4-BE49-F238E27FC236}">
                <a16:creationId xmlns:a16="http://schemas.microsoft.com/office/drawing/2014/main" id="{B23569EA-E647-EEA7-10BF-45184D06F20A}"/>
              </a:ext>
            </a:extLst>
          </p:cNvPr>
          <p:cNvPicPr>
            <a:picLocks noChangeAspect="1"/>
          </p:cNvPicPr>
          <p:nvPr/>
        </p:nvPicPr>
        <p:blipFill>
          <a:blip r:embed="rId3"/>
          <a:stretch>
            <a:fillRect/>
          </a:stretch>
        </p:blipFill>
        <p:spPr>
          <a:xfrm>
            <a:off x="7102550" y="520095"/>
            <a:ext cx="4228045" cy="5829905"/>
          </a:xfrm>
          <a:prstGeom prst="rect">
            <a:avLst/>
          </a:prstGeom>
        </p:spPr>
      </p:pic>
      <p:sp>
        <p:nvSpPr>
          <p:cNvPr id="5" name="Rectangle 4">
            <a:extLst>
              <a:ext uri="{FF2B5EF4-FFF2-40B4-BE49-F238E27FC236}">
                <a16:creationId xmlns:a16="http://schemas.microsoft.com/office/drawing/2014/main" id="{1A6610B8-2DAC-FAC7-FAA1-29A5E56668D9}"/>
              </a:ext>
            </a:extLst>
          </p:cNvPr>
          <p:cNvSpPr/>
          <p:nvPr/>
        </p:nvSpPr>
        <p:spPr>
          <a:xfrm>
            <a:off x="6213922" y="-15112"/>
            <a:ext cx="5990205" cy="68697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aper with text and words&#10;&#10;Description automatically generated">
            <a:extLst>
              <a:ext uri="{FF2B5EF4-FFF2-40B4-BE49-F238E27FC236}">
                <a16:creationId xmlns:a16="http://schemas.microsoft.com/office/drawing/2014/main" id="{B4FA4EC9-BC48-D781-9A65-6723E24C3274}"/>
              </a:ext>
            </a:extLst>
          </p:cNvPr>
          <p:cNvPicPr>
            <a:picLocks noChangeAspect="1"/>
          </p:cNvPicPr>
          <p:nvPr/>
        </p:nvPicPr>
        <p:blipFill>
          <a:blip r:embed="rId4"/>
          <a:stretch>
            <a:fillRect/>
          </a:stretch>
        </p:blipFill>
        <p:spPr>
          <a:xfrm>
            <a:off x="6791588" y="568477"/>
            <a:ext cx="4003299" cy="5805714"/>
          </a:xfrm>
          <a:prstGeom prst="rect">
            <a:avLst/>
          </a:prstGeom>
        </p:spPr>
      </p:pic>
      <p:pic>
        <p:nvPicPr>
          <p:cNvPr id="7" name="Picture 6" descr="A logo of a eye with circuit board lines and words&#10;&#10;Description automatically generated">
            <a:extLst>
              <a:ext uri="{FF2B5EF4-FFF2-40B4-BE49-F238E27FC236}">
                <a16:creationId xmlns:a16="http://schemas.microsoft.com/office/drawing/2014/main" id="{1B1D23E1-68A5-50C0-69B0-64361B9D32A7}"/>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8" name="Oval 7">
            <a:extLst>
              <a:ext uri="{FF2B5EF4-FFF2-40B4-BE49-F238E27FC236}">
                <a16:creationId xmlns:a16="http://schemas.microsoft.com/office/drawing/2014/main" id="{1500A486-4449-262F-5387-5CFAFF2FC16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14</a:t>
            </a:r>
            <a:endParaRPr lang="en-US"/>
          </a:p>
        </p:txBody>
      </p:sp>
    </p:spTree>
    <p:extLst>
      <p:ext uri="{BB962C8B-B14F-4D97-AF65-F5344CB8AC3E}">
        <p14:creationId xmlns:p14="http://schemas.microsoft.com/office/powerpoint/2010/main" val="45527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870C-F5A7-409B-06E8-5116FBEA8D9D}"/>
              </a:ext>
            </a:extLst>
          </p:cNvPr>
          <p:cNvSpPr>
            <a:spLocks noGrp="1"/>
          </p:cNvSpPr>
          <p:nvPr>
            <p:ph type="title"/>
          </p:nvPr>
        </p:nvSpPr>
        <p:spPr>
          <a:xfrm>
            <a:off x="581631" y="1201120"/>
            <a:ext cx="11022911" cy="615900"/>
          </a:xfrm>
        </p:spPr>
        <p:txBody>
          <a:bodyPr/>
          <a:lstStyle/>
          <a:p>
            <a:r>
              <a:rPr lang="en-US" sz="3600">
                <a:solidFill>
                  <a:srgbClr val="595959"/>
                </a:solidFill>
              </a:rPr>
              <a:t>Generative Foundation Models</a:t>
            </a:r>
            <a:endParaRPr lang="en-US"/>
          </a:p>
        </p:txBody>
      </p:sp>
      <p:pic>
        <p:nvPicPr>
          <p:cNvPr id="4" name="Content Placeholder 3" descr="A logo with a green background&#10;&#10;Description automatically generated">
            <a:extLst>
              <a:ext uri="{FF2B5EF4-FFF2-40B4-BE49-F238E27FC236}">
                <a16:creationId xmlns:a16="http://schemas.microsoft.com/office/drawing/2014/main" id="{41B11704-53B8-AA75-F01F-A8B3C2962953}"/>
              </a:ext>
            </a:extLst>
          </p:cNvPr>
          <p:cNvPicPr>
            <a:picLocks noGrp="1" noChangeAspect="1"/>
          </p:cNvPicPr>
          <p:nvPr>
            <p:ph idx="1"/>
          </p:nvPr>
        </p:nvPicPr>
        <p:blipFill>
          <a:blip r:embed="rId3"/>
          <a:stretch>
            <a:fillRect/>
          </a:stretch>
        </p:blipFill>
        <p:spPr>
          <a:xfrm>
            <a:off x="1174510" y="2560277"/>
            <a:ext cx="3592286" cy="2184400"/>
          </a:xfrm>
        </p:spPr>
      </p:pic>
      <p:pic>
        <p:nvPicPr>
          <p:cNvPr id="5" name="Picture 4" descr="A spiral of images and text&#10;&#10;Description automatically generated">
            <a:extLst>
              <a:ext uri="{FF2B5EF4-FFF2-40B4-BE49-F238E27FC236}">
                <a16:creationId xmlns:a16="http://schemas.microsoft.com/office/drawing/2014/main" id="{744D893B-C8AA-8D1B-C521-6ED3546CB8FE}"/>
              </a:ext>
            </a:extLst>
          </p:cNvPr>
          <p:cNvPicPr>
            <a:picLocks noChangeAspect="1"/>
          </p:cNvPicPr>
          <p:nvPr/>
        </p:nvPicPr>
        <p:blipFill>
          <a:blip r:embed="rId4"/>
          <a:stretch>
            <a:fillRect/>
          </a:stretch>
        </p:blipFill>
        <p:spPr>
          <a:xfrm>
            <a:off x="7072692" y="2473394"/>
            <a:ext cx="1889483" cy="2354827"/>
          </a:xfrm>
          <a:prstGeom prst="rect">
            <a:avLst/>
          </a:prstGeom>
        </p:spPr>
      </p:pic>
      <p:pic>
        <p:nvPicPr>
          <p:cNvPr id="3" name="Picture 2" descr="A colorful hexagon with white text&#10;&#10;Description automatically generated">
            <a:extLst>
              <a:ext uri="{FF2B5EF4-FFF2-40B4-BE49-F238E27FC236}">
                <a16:creationId xmlns:a16="http://schemas.microsoft.com/office/drawing/2014/main" id="{5996FBB3-ADEF-A357-70B0-C43F48A062EC}"/>
              </a:ext>
            </a:extLst>
          </p:cNvPr>
          <p:cNvPicPr>
            <a:picLocks noChangeAspect="1"/>
          </p:cNvPicPr>
          <p:nvPr/>
        </p:nvPicPr>
        <p:blipFill>
          <a:blip r:embed="rId5"/>
          <a:stretch>
            <a:fillRect/>
          </a:stretch>
        </p:blipFill>
        <p:spPr>
          <a:xfrm>
            <a:off x="9131767" y="2471994"/>
            <a:ext cx="2227621" cy="2344993"/>
          </a:xfrm>
          <a:prstGeom prst="rect">
            <a:avLst/>
          </a:prstGeom>
        </p:spPr>
      </p:pic>
      <p:sp>
        <p:nvSpPr>
          <p:cNvPr id="6" name="TextBox 5">
            <a:extLst>
              <a:ext uri="{FF2B5EF4-FFF2-40B4-BE49-F238E27FC236}">
                <a16:creationId xmlns:a16="http://schemas.microsoft.com/office/drawing/2014/main" id="{B08A1B8E-86A6-39FD-0557-3E2E7B36EC83}"/>
              </a:ext>
            </a:extLst>
          </p:cNvPr>
          <p:cNvSpPr txBox="1"/>
          <p:nvPr/>
        </p:nvSpPr>
        <p:spPr>
          <a:xfrm>
            <a:off x="2460977" y="5085644"/>
            <a:ext cx="9708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Aptos Display"/>
              </a:rPr>
              <a:t>Text</a:t>
            </a:r>
          </a:p>
        </p:txBody>
      </p:sp>
      <p:sp>
        <p:nvSpPr>
          <p:cNvPr id="7" name="TextBox 6">
            <a:extLst>
              <a:ext uri="{FF2B5EF4-FFF2-40B4-BE49-F238E27FC236}">
                <a16:creationId xmlns:a16="http://schemas.microsoft.com/office/drawing/2014/main" id="{1F08F7F1-3924-8D84-13AC-4D4F1BC1B8A8}"/>
              </a:ext>
            </a:extLst>
          </p:cNvPr>
          <p:cNvSpPr txBox="1"/>
          <p:nvPr/>
        </p:nvSpPr>
        <p:spPr>
          <a:xfrm>
            <a:off x="8280399" y="5085644"/>
            <a:ext cx="22521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Aptos Display"/>
              </a:rPr>
              <a:t>Images, Videos</a:t>
            </a:r>
          </a:p>
        </p:txBody>
      </p:sp>
      <p:pic>
        <p:nvPicPr>
          <p:cNvPr id="9" name="Picture 8" descr="A logo of a eye with circuit board lines and words&#10;&#10;Description automatically generated">
            <a:extLst>
              <a:ext uri="{FF2B5EF4-FFF2-40B4-BE49-F238E27FC236}">
                <a16:creationId xmlns:a16="http://schemas.microsoft.com/office/drawing/2014/main" id="{339E8136-DB9E-1255-5FED-AB9B0230FB55}"/>
              </a:ext>
            </a:extLst>
          </p:cNvPr>
          <p:cNvPicPr>
            <a:picLocks noChangeAspect="1"/>
          </p:cNvPicPr>
          <p:nvPr/>
        </p:nvPicPr>
        <p:blipFill>
          <a:blip r:embed="rId6"/>
          <a:stretch>
            <a:fillRect/>
          </a:stretch>
        </p:blipFill>
        <p:spPr>
          <a:xfrm>
            <a:off x="10828031" y="114451"/>
            <a:ext cx="1152719" cy="1123298"/>
          </a:xfrm>
          <a:prstGeom prst="rect">
            <a:avLst/>
          </a:prstGeom>
        </p:spPr>
      </p:pic>
      <p:sp>
        <p:nvSpPr>
          <p:cNvPr id="10" name="Oval 9">
            <a:extLst>
              <a:ext uri="{FF2B5EF4-FFF2-40B4-BE49-F238E27FC236}">
                <a16:creationId xmlns:a16="http://schemas.microsoft.com/office/drawing/2014/main" id="{653E0940-491D-4A45-A2F3-319CBA08F021}"/>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15</a:t>
            </a:r>
            <a:endParaRPr lang="en-US"/>
          </a:p>
        </p:txBody>
      </p:sp>
    </p:spTree>
    <p:extLst>
      <p:ext uri="{BB962C8B-B14F-4D97-AF65-F5344CB8AC3E}">
        <p14:creationId xmlns:p14="http://schemas.microsoft.com/office/powerpoint/2010/main" val="1808428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421F-1AF0-9886-9AB4-AA05AE00D2F2}"/>
              </a:ext>
            </a:extLst>
          </p:cNvPr>
          <p:cNvSpPr>
            <a:spLocks noGrp="1"/>
          </p:cNvSpPr>
          <p:nvPr>
            <p:ph type="title"/>
          </p:nvPr>
        </p:nvSpPr>
        <p:spPr/>
        <p:txBody>
          <a:bodyPr/>
          <a:lstStyle/>
          <a:p>
            <a:r>
              <a:rPr lang="en-US" sz="4000"/>
              <a:t>Segmentation Foundation Models (FM) </a:t>
            </a:r>
            <a:endParaRPr lang="en-US"/>
          </a:p>
        </p:txBody>
      </p:sp>
      <p:pic>
        <p:nvPicPr>
          <p:cNvPr id="4" name="Content Placeholder 3" descr="A diagram of a process of learning&#10;&#10;Description automatically generated">
            <a:extLst>
              <a:ext uri="{FF2B5EF4-FFF2-40B4-BE49-F238E27FC236}">
                <a16:creationId xmlns:a16="http://schemas.microsoft.com/office/drawing/2014/main" id="{10D7F001-FFC5-3BFE-945D-B5B85131D04D}"/>
              </a:ext>
            </a:extLst>
          </p:cNvPr>
          <p:cNvPicPr>
            <a:picLocks noGrp="1" noChangeAspect="1"/>
          </p:cNvPicPr>
          <p:nvPr>
            <p:ph idx="1"/>
          </p:nvPr>
        </p:nvPicPr>
        <p:blipFill>
          <a:blip r:embed="rId4"/>
          <a:stretch>
            <a:fillRect/>
          </a:stretch>
        </p:blipFill>
        <p:spPr>
          <a:xfrm>
            <a:off x="1385411" y="1921654"/>
            <a:ext cx="9419590" cy="4034790"/>
          </a:xfrm>
          <a:ln>
            <a:noFill/>
          </a:ln>
        </p:spPr>
      </p:pic>
      <p:pic>
        <p:nvPicPr>
          <p:cNvPr id="5" name="Picture 4" descr="A logo of a eye with circuit board lines and words&#10;&#10;Description automatically generated">
            <a:extLst>
              <a:ext uri="{FF2B5EF4-FFF2-40B4-BE49-F238E27FC236}">
                <a16:creationId xmlns:a16="http://schemas.microsoft.com/office/drawing/2014/main" id="{03831D19-C44E-883A-A205-38AE8F363255}"/>
              </a:ext>
            </a:extLst>
          </p:cNvPr>
          <p:cNvPicPr>
            <a:picLocks noChangeAspect="1"/>
          </p:cNvPicPr>
          <p:nvPr/>
        </p:nvPicPr>
        <p:blipFill>
          <a:blip r:embed="rId5"/>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CA59C219-5A94-497B-1BBB-F5074686EA15}"/>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16</a:t>
            </a:r>
            <a:endParaRPr lang="en-US"/>
          </a:p>
        </p:txBody>
      </p:sp>
    </p:spTree>
    <p:extLst>
      <p:ext uri="{BB962C8B-B14F-4D97-AF65-F5344CB8AC3E}">
        <p14:creationId xmlns:p14="http://schemas.microsoft.com/office/powerpoint/2010/main" val="342186429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63A-79E4-AE0C-E10D-8FF9813AA11C}"/>
              </a:ext>
            </a:extLst>
          </p:cNvPr>
          <p:cNvSpPr>
            <a:spLocks noGrp="1"/>
          </p:cNvSpPr>
          <p:nvPr>
            <p:ph type="title"/>
          </p:nvPr>
        </p:nvSpPr>
        <p:spPr/>
        <p:txBody>
          <a:bodyPr/>
          <a:lstStyle/>
          <a:p>
            <a:r>
              <a:rPr lang="en-GB" sz="4000"/>
              <a:t>Traditional Deep Learning</a:t>
            </a:r>
            <a:endParaRPr lang="en-GB"/>
          </a:p>
        </p:txBody>
      </p:sp>
      <p:pic>
        <p:nvPicPr>
          <p:cNvPr id="11" name="Picture 10">
            <a:extLst>
              <a:ext uri="{FF2B5EF4-FFF2-40B4-BE49-F238E27FC236}">
                <a16:creationId xmlns:a16="http://schemas.microsoft.com/office/drawing/2014/main" id="{A90B0A25-5B09-B07F-E308-AEF9BCD44EEB}"/>
              </a:ext>
            </a:extLst>
          </p:cNvPr>
          <p:cNvPicPr>
            <a:picLocks noChangeAspect="1"/>
          </p:cNvPicPr>
          <p:nvPr/>
        </p:nvPicPr>
        <p:blipFill>
          <a:blip r:embed="rId2"/>
          <a:stretch>
            <a:fillRect/>
          </a:stretch>
        </p:blipFill>
        <p:spPr>
          <a:xfrm>
            <a:off x="2595563" y="2187575"/>
            <a:ext cx="7376353" cy="1974849"/>
          </a:xfrm>
          <a:prstGeom prst="rect">
            <a:avLst/>
          </a:prstGeom>
        </p:spPr>
      </p:pic>
      <p:pic>
        <p:nvPicPr>
          <p:cNvPr id="12" name="Picture 11">
            <a:extLst>
              <a:ext uri="{FF2B5EF4-FFF2-40B4-BE49-F238E27FC236}">
                <a16:creationId xmlns:a16="http://schemas.microsoft.com/office/drawing/2014/main" id="{8DA7B900-CA2C-43C1-9443-BC304DF2F10C}"/>
              </a:ext>
            </a:extLst>
          </p:cNvPr>
          <p:cNvPicPr>
            <a:picLocks noChangeAspect="1"/>
          </p:cNvPicPr>
          <p:nvPr/>
        </p:nvPicPr>
        <p:blipFill>
          <a:blip r:embed="rId3"/>
          <a:stretch>
            <a:fillRect/>
          </a:stretch>
        </p:blipFill>
        <p:spPr>
          <a:xfrm>
            <a:off x="2713703" y="4815495"/>
            <a:ext cx="7257844" cy="1939510"/>
          </a:xfrm>
          <a:prstGeom prst="rect">
            <a:avLst/>
          </a:prstGeom>
        </p:spPr>
      </p:pic>
      <p:sp>
        <p:nvSpPr>
          <p:cNvPr id="3" name="TextBox 2">
            <a:extLst>
              <a:ext uri="{FF2B5EF4-FFF2-40B4-BE49-F238E27FC236}">
                <a16:creationId xmlns:a16="http://schemas.microsoft.com/office/drawing/2014/main" id="{886C5B26-11A9-D963-170C-2BC16D5894B3}"/>
              </a:ext>
            </a:extLst>
          </p:cNvPr>
          <p:cNvSpPr txBox="1"/>
          <p:nvPr/>
        </p:nvSpPr>
        <p:spPr>
          <a:xfrm>
            <a:off x="275319" y="2719053"/>
            <a:ext cx="24396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t>Training Phase</a:t>
            </a:r>
          </a:p>
        </p:txBody>
      </p:sp>
      <p:sp>
        <p:nvSpPr>
          <p:cNvPr id="4" name="TextBox 3">
            <a:extLst>
              <a:ext uri="{FF2B5EF4-FFF2-40B4-BE49-F238E27FC236}">
                <a16:creationId xmlns:a16="http://schemas.microsoft.com/office/drawing/2014/main" id="{C9402007-03D3-202E-8085-7D22036749A6}"/>
              </a:ext>
            </a:extLst>
          </p:cNvPr>
          <p:cNvSpPr txBox="1"/>
          <p:nvPr/>
        </p:nvSpPr>
        <p:spPr>
          <a:xfrm>
            <a:off x="375348" y="5451038"/>
            <a:ext cx="22066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t>Testing Phase</a:t>
            </a:r>
            <a:endParaRPr lang="en-US"/>
          </a:p>
        </p:txBody>
      </p:sp>
      <p:pic>
        <p:nvPicPr>
          <p:cNvPr id="6" name="Picture 5" descr="A logo of a eye with circuit board lines and words&#10;&#10;Description automatically generated">
            <a:extLst>
              <a:ext uri="{FF2B5EF4-FFF2-40B4-BE49-F238E27FC236}">
                <a16:creationId xmlns:a16="http://schemas.microsoft.com/office/drawing/2014/main" id="{6787F685-7CF2-DBDA-8558-5CD69E03B696}"/>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7" name="Oval 6">
            <a:extLst>
              <a:ext uri="{FF2B5EF4-FFF2-40B4-BE49-F238E27FC236}">
                <a16:creationId xmlns:a16="http://schemas.microsoft.com/office/drawing/2014/main" id="{E76643BA-E639-5CA2-FC43-7B7CD920CA85}"/>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17</a:t>
            </a:r>
            <a:endParaRPr lang="en-US"/>
          </a:p>
        </p:txBody>
      </p:sp>
    </p:spTree>
    <p:extLst>
      <p:ext uri="{BB962C8B-B14F-4D97-AF65-F5344CB8AC3E}">
        <p14:creationId xmlns:p14="http://schemas.microsoft.com/office/powerpoint/2010/main" val="390076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63A-79E4-AE0C-E10D-8FF9813AA11C}"/>
              </a:ext>
            </a:extLst>
          </p:cNvPr>
          <p:cNvSpPr>
            <a:spLocks noGrp="1"/>
          </p:cNvSpPr>
          <p:nvPr>
            <p:ph type="title"/>
          </p:nvPr>
        </p:nvSpPr>
        <p:spPr/>
        <p:txBody>
          <a:bodyPr/>
          <a:lstStyle/>
          <a:p>
            <a:r>
              <a:rPr lang="en-GB" sz="4000"/>
              <a:t>Segmentation Foundation Models</a:t>
            </a:r>
            <a:endParaRPr lang="en-US"/>
          </a:p>
        </p:txBody>
      </p:sp>
      <p:pic>
        <p:nvPicPr>
          <p:cNvPr id="3" name="Content Placeholder 2" descr="A screenshot of a computer&#10;&#10;Description automatically generated">
            <a:extLst>
              <a:ext uri="{FF2B5EF4-FFF2-40B4-BE49-F238E27FC236}">
                <a16:creationId xmlns:a16="http://schemas.microsoft.com/office/drawing/2014/main" id="{1FF0D8F9-5A23-FA9D-98B6-8A7D951378F7}"/>
              </a:ext>
            </a:extLst>
          </p:cNvPr>
          <p:cNvPicPr>
            <a:picLocks noGrp="1" noChangeAspect="1"/>
          </p:cNvPicPr>
          <p:nvPr>
            <p:ph idx="1"/>
          </p:nvPr>
        </p:nvPicPr>
        <p:blipFill>
          <a:blip r:embed="rId2"/>
          <a:stretch>
            <a:fillRect/>
          </a:stretch>
        </p:blipFill>
        <p:spPr>
          <a:xfrm>
            <a:off x="576454" y="2268138"/>
            <a:ext cx="10431029" cy="3278043"/>
          </a:xfrm>
        </p:spPr>
      </p:pic>
      <p:pic>
        <p:nvPicPr>
          <p:cNvPr id="5" name="Picture 4" descr="A logo of a eye with circuit board lines and words&#10;&#10;Description automatically generated">
            <a:extLst>
              <a:ext uri="{FF2B5EF4-FFF2-40B4-BE49-F238E27FC236}">
                <a16:creationId xmlns:a16="http://schemas.microsoft.com/office/drawing/2014/main" id="{D193F43F-2866-BC4A-F5E9-E3DA5E8F7255}"/>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5ADCC996-075C-0B1B-3559-3E6B95AC66B9}"/>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18</a:t>
            </a:r>
            <a:endParaRPr lang="en-US"/>
          </a:p>
        </p:txBody>
      </p:sp>
    </p:spTree>
    <p:extLst>
      <p:ext uri="{BB962C8B-B14F-4D97-AF65-F5344CB8AC3E}">
        <p14:creationId xmlns:p14="http://schemas.microsoft.com/office/powerpoint/2010/main" val="4136698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CFDC-A350-40FD-3CC4-11729DE26E07}"/>
              </a:ext>
            </a:extLst>
          </p:cNvPr>
          <p:cNvSpPr>
            <a:spLocks noGrp="1"/>
          </p:cNvSpPr>
          <p:nvPr>
            <p:ph type="title"/>
          </p:nvPr>
        </p:nvSpPr>
        <p:spPr/>
        <p:txBody>
          <a:bodyPr/>
          <a:lstStyle/>
          <a:p>
            <a:r>
              <a:rPr lang="en-GB" sz="4000"/>
              <a:t>Co-Authors</a:t>
            </a:r>
            <a:endParaRPr lang="en-GB"/>
          </a:p>
        </p:txBody>
      </p:sp>
      <p:sp>
        <p:nvSpPr>
          <p:cNvPr id="3" name="Content Placeholder 2">
            <a:extLst>
              <a:ext uri="{FF2B5EF4-FFF2-40B4-BE49-F238E27FC236}">
                <a16:creationId xmlns:a16="http://schemas.microsoft.com/office/drawing/2014/main" id="{EE50CC36-A0DF-8387-000E-19B22D51D9F6}"/>
              </a:ext>
            </a:extLst>
          </p:cNvPr>
          <p:cNvSpPr>
            <a:spLocks noGrp="1"/>
          </p:cNvSpPr>
          <p:nvPr>
            <p:ph idx="1"/>
          </p:nvPr>
        </p:nvSpPr>
        <p:spPr>
          <a:xfrm>
            <a:off x="581631" y="2020650"/>
            <a:ext cx="5670155" cy="1384851"/>
          </a:xfrm>
        </p:spPr>
        <p:txBody>
          <a:bodyPr vert="horz" lIns="91440" tIns="45720" rIns="91440" bIns="45720" rtlCol="0" anchor="t">
            <a:normAutofit fontScale="92500" lnSpcReduction="10000"/>
          </a:bodyPr>
          <a:lstStyle/>
          <a:p>
            <a:pPr marL="0" indent="0">
              <a:buNone/>
            </a:pPr>
            <a:r>
              <a:rPr lang="en-US" sz="2800" b="1">
                <a:latin typeface="Aptos"/>
              </a:rPr>
              <a:t>Ihsan Ullah</a:t>
            </a:r>
            <a:endParaRPr lang="en-US" sz="2800">
              <a:latin typeface="Aptos"/>
            </a:endParaRPr>
          </a:p>
          <a:p>
            <a:pPr lvl="1" indent="-285750"/>
            <a:r>
              <a:rPr lang="en-US" sz="1600">
                <a:latin typeface="Aptos"/>
              </a:rPr>
              <a:t>Head of Visual Intelligence Lab</a:t>
            </a:r>
          </a:p>
          <a:p>
            <a:pPr lvl="1" indent="-285750"/>
            <a:r>
              <a:rPr lang="en-US" sz="1600">
                <a:latin typeface="Aptos"/>
              </a:rPr>
              <a:t>School of Computer Science, University of Galway</a:t>
            </a:r>
            <a:endParaRPr lang="en-US"/>
          </a:p>
          <a:p>
            <a:pPr lvl="1" indent="-285750"/>
            <a:r>
              <a:rPr lang="en-US" sz="1600">
                <a:latin typeface="Aptos"/>
              </a:rPr>
              <a:t>Data Science Institute, Insight SFI Research Centre for Data Analytics</a:t>
            </a:r>
            <a:endParaRPr lang="en-GB"/>
          </a:p>
        </p:txBody>
      </p:sp>
      <p:sp>
        <p:nvSpPr>
          <p:cNvPr id="5" name="TextBox 4">
            <a:extLst>
              <a:ext uri="{FF2B5EF4-FFF2-40B4-BE49-F238E27FC236}">
                <a16:creationId xmlns:a16="http://schemas.microsoft.com/office/drawing/2014/main" id="{F5E26009-8B83-283A-E0F4-223F11C2CA6D}"/>
              </a:ext>
            </a:extLst>
          </p:cNvPr>
          <p:cNvSpPr txBox="1"/>
          <p:nvPr/>
        </p:nvSpPr>
        <p:spPr>
          <a:xfrm>
            <a:off x="582561" y="4367980"/>
            <a:ext cx="505378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Srinivas </a:t>
            </a:r>
            <a:r>
              <a:rPr lang="en-US" sz="2600" b="1" err="1">
                <a:cs typeface="Arial"/>
              </a:rPr>
              <a:t>Ilancheran</a:t>
            </a:r>
            <a:r>
              <a:rPr lang="en-US" sz="2600">
                <a:cs typeface="Arial"/>
              </a:rPr>
              <a:t>​​</a:t>
            </a:r>
            <a:endParaRPr lang="en-US"/>
          </a:p>
          <a:p>
            <a:pPr marL="228600" lvl="1" indent="-285750">
              <a:buFont typeface="Arial,Sans-Serif"/>
              <a:buChar char="•"/>
            </a:pPr>
            <a:r>
              <a:rPr lang="en-US" sz="1600">
                <a:cs typeface="Arial"/>
              </a:rPr>
              <a:t>School of Computer Science, University of Galway</a:t>
            </a:r>
          </a:p>
          <a:p>
            <a:pPr marL="228600" lvl="1" indent="-285750">
              <a:buFont typeface="Arial,Sans-Serif"/>
              <a:buChar char="•"/>
            </a:pPr>
            <a:r>
              <a:rPr lang="en-US" sz="1600">
                <a:cs typeface="Arial"/>
              </a:rPr>
              <a:t>Student Research Intern at Visual Intelligence Lab</a:t>
            </a:r>
          </a:p>
        </p:txBody>
      </p:sp>
      <p:sp>
        <p:nvSpPr>
          <p:cNvPr id="7" name="TextBox 6">
            <a:extLst>
              <a:ext uri="{FF2B5EF4-FFF2-40B4-BE49-F238E27FC236}">
                <a16:creationId xmlns:a16="http://schemas.microsoft.com/office/drawing/2014/main" id="{C62A7EDC-62DA-3EC6-D62B-E8CE7C37D7AE}"/>
              </a:ext>
            </a:extLst>
          </p:cNvPr>
          <p:cNvSpPr txBox="1"/>
          <p:nvPr/>
        </p:nvSpPr>
        <p:spPr>
          <a:xfrm>
            <a:off x="6567949" y="2020529"/>
            <a:ext cx="5606844" cy="17681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Ali Farooq</a:t>
            </a:r>
            <a:r>
              <a:rPr lang="en-US" sz="2600">
                <a:cs typeface="Arial"/>
              </a:rPr>
              <a:t>​</a:t>
            </a:r>
            <a:endParaRPr lang="en-US"/>
          </a:p>
          <a:p>
            <a:pPr marL="228600" lvl="1" indent="-285750">
              <a:buFont typeface=""/>
              <a:buChar char="•"/>
            </a:pPr>
            <a:r>
              <a:rPr lang="en-US" sz="1500">
                <a:cs typeface="Arial"/>
              </a:rPr>
              <a:t>School of Engineering, College of Science and Engineering, University of Galway​</a:t>
            </a:r>
          </a:p>
          <a:p>
            <a:r>
              <a:rPr lang="en-US" sz="2200" b="1">
                <a:cs typeface="Arial"/>
              </a:rPr>
              <a:t>Peter Corcoran</a:t>
            </a:r>
            <a:r>
              <a:rPr lang="en-US" sz="2200">
                <a:cs typeface="Arial"/>
              </a:rPr>
              <a:t>​</a:t>
            </a:r>
          </a:p>
          <a:p>
            <a:pPr marL="228600" lvl="1" indent="-285750">
              <a:buFont typeface=""/>
              <a:buChar char="•"/>
            </a:pPr>
            <a:r>
              <a:rPr lang="en-US" sz="1500">
                <a:cs typeface="Arial"/>
              </a:rPr>
              <a:t>School of Engineering, College of Science and Engineering, University of Galway</a:t>
            </a:r>
          </a:p>
        </p:txBody>
      </p:sp>
      <p:sp>
        <p:nvSpPr>
          <p:cNvPr id="8" name="TextBox 7">
            <a:extLst>
              <a:ext uri="{FF2B5EF4-FFF2-40B4-BE49-F238E27FC236}">
                <a16:creationId xmlns:a16="http://schemas.microsoft.com/office/drawing/2014/main" id="{451BE285-6766-F861-8D40-FD67AA103EFC}"/>
              </a:ext>
            </a:extLst>
          </p:cNvPr>
          <p:cNvSpPr txBox="1"/>
          <p:nvPr/>
        </p:nvSpPr>
        <p:spPr>
          <a:xfrm>
            <a:off x="6948948" y="5142272"/>
            <a:ext cx="544707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Niamh Hynes</a:t>
            </a:r>
            <a:r>
              <a:rPr lang="en-US" sz="2600">
                <a:cs typeface="Arial"/>
              </a:rPr>
              <a:t>​</a:t>
            </a:r>
            <a:endParaRPr lang="en-US"/>
          </a:p>
          <a:p>
            <a:pPr marL="228600" lvl="1" indent="-285750">
              <a:buFont typeface="Arial,Sans-Serif"/>
              <a:buChar char="•"/>
            </a:pPr>
            <a:r>
              <a:rPr lang="en-US" sz="1500">
                <a:ea typeface="+mn-lt"/>
                <a:cs typeface="+mn-lt"/>
              </a:rPr>
              <a:t>School of Medicine, University of Galway</a:t>
            </a:r>
          </a:p>
          <a:p>
            <a:pPr marL="228600" lvl="1" indent="-285750">
              <a:buFont typeface="Arial,Sans-Serif"/>
              <a:buChar char="•"/>
            </a:pPr>
            <a:r>
              <a:rPr lang="en-US" sz="1500" err="1"/>
              <a:t>GalwayClinic</a:t>
            </a:r>
          </a:p>
        </p:txBody>
      </p:sp>
      <p:sp>
        <p:nvSpPr>
          <p:cNvPr id="9" name="TextBox 8">
            <a:extLst>
              <a:ext uri="{FF2B5EF4-FFF2-40B4-BE49-F238E27FC236}">
                <a16:creationId xmlns:a16="http://schemas.microsoft.com/office/drawing/2014/main" id="{FDBC8D4A-CF52-759D-5122-BCF9B7AC79E6}"/>
              </a:ext>
            </a:extLst>
          </p:cNvPr>
          <p:cNvSpPr txBox="1"/>
          <p:nvPr/>
        </p:nvSpPr>
        <p:spPr>
          <a:xfrm>
            <a:off x="582562" y="3286432"/>
            <a:ext cx="50414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Talha Iqbal</a:t>
            </a:r>
            <a:r>
              <a:rPr lang="en-US" sz="2800">
                <a:cs typeface="Segoe UI"/>
              </a:rPr>
              <a:t>​​</a:t>
            </a:r>
          </a:p>
          <a:p>
            <a:pPr marL="228600" lvl="1" indent="-285750">
              <a:buFont typeface="Arial,Sans-Serif"/>
              <a:buChar char="•"/>
            </a:pPr>
            <a:r>
              <a:rPr lang="en-US" sz="1600">
                <a:cs typeface="Arial"/>
              </a:rPr>
              <a:t>Insight SFI Research Centre for Data Analytics​</a:t>
            </a:r>
          </a:p>
          <a:p>
            <a:pPr marL="228600" lvl="1" indent="-285750">
              <a:buFont typeface="Arial,Sans-Serif"/>
              <a:buChar char="•"/>
            </a:pPr>
            <a:r>
              <a:rPr lang="en-US" sz="1600">
                <a:cs typeface="Arial"/>
              </a:rPr>
              <a:t>Post-Doc Researcher at Visual Intelligence Lab</a:t>
            </a:r>
          </a:p>
        </p:txBody>
      </p:sp>
      <p:pic>
        <p:nvPicPr>
          <p:cNvPr id="6" name="Picture 5" descr="A logo of a eye with circuit board lines and words&#10;&#10;Description automatically generated">
            <a:extLst>
              <a:ext uri="{FF2B5EF4-FFF2-40B4-BE49-F238E27FC236}">
                <a16:creationId xmlns:a16="http://schemas.microsoft.com/office/drawing/2014/main" id="{EDC32F63-E348-CC01-20DB-9F5546F7B0BF}"/>
              </a:ext>
            </a:extLst>
          </p:cNvPr>
          <p:cNvPicPr>
            <a:picLocks noChangeAspect="1"/>
          </p:cNvPicPr>
          <p:nvPr/>
        </p:nvPicPr>
        <p:blipFill>
          <a:blip r:embed="rId3"/>
          <a:stretch>
            <a:fillRect/>
          </a:stretch>
        </p:blipFill>
        <p:spPr>
          <a:xfrm>
            <a:off x="10995028" y="55074"/>
            <a:ext cx="1152719" cy="1123298"/>
          </a:xfrm>
          <a:prstGeom prst="rect">
            <a:avLst/>
          </a:prstGeom>
        </p:spPr>
      </p:pic>
    </p:spTree>
    <p:extLst>
      <p:ext uri="{BB962C8B-B14F-4D97-AF65-F5344CB8AC3E}">
        <p14:creationId xmlns:p14="http://schemas.microsoft.com/office/powerpoint/2010/main" val="3056482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8DF3-7556-72F2-4804-E7C548ED86B6}"/>
              </a:ext>
            </a:extLst>
          </p:cNvPr>
          <p:cNvSpPr>
            <a:spLocks noGrp="1"/>
          </p:cNvSpPr>
          <p:nvPr>
            <p:ph type="title"/>
          </p:nvPr>
        </p:nvSpPr>
        <p:spPr/>
        <p:txBody>
          <a:bodyPr/>
          <a:lstStyle/>
          <a:p>
            <a:r>
              <a:rPr lang="en-US" sz="4000"/>
              <a:t>Segmentation FMs for TBADS</a:t>
            </a:r>
            <a:endParaRPr lang="en-US"/>
          </a:p>
        </p:txBody>
      </p:sp>
      <p:sp>
        <p:nvSpPr>
          <p:cNvPr id="3" name="Content Placeholder 2">
            <a:extLst>
              <a:ext uri="{FF2B5EF4-FFF2-40B4-BE49-F238E27FC236}">
                <a16:creationId xmlns:a16="http://schemas.microsoft.com/office/drawing/2014/main" id="{7993D9BF-B6F7-98A2-3E0A-9666349E30F8}"/>
              </a:ext>
            </a:extLst>
          </p:cNvPr>
          <p:cNvSpPr>
            <a:spLocks noGrp="1"/>
          </p:cNvSpPr>
          <p:nvPr>
            <p:ph idx="1"/>
          </p:nvPr>
        </p:nvSpPr>
        <p:spPr/>
        <p:txBody>
          <a:bodyPr vert="horz" lIns="91440" tIns="45720" rIns="91440" bIns="45720" rtlCol="0" anchor="t">
            <a:normAutofit/>
          </a:bodyPr>
          <a:lstStyle/>
          <a:p>
            <a:r>
              <a:rPr lang="en-US" sz="2800">
                <a:latin typeface="Inter"/>
              </a:rPr>
              <a:t>Segment Anything Model (SAM) by Meta AI</a:t>
            </a:r>
            <a:endParaRPr lang="en-US" sz="2800"/>
          </a:p>
          <a:p>
            <a:pPr lvl="1"/>
            <a:r>
              <a:rPr lang="en-US" sz="2800">
                <a:latin typeface="Inter"/>
              </a:rPr>
              <a:t>Trained on 11 million images, primarily natural images, with some medical modalities included.</a:t>
            </a:r>
          </a:p>
          <a:p>
            <a:r>
              <a:rPr lang="en-US" sz="2800">
                <a:latin typeface="Inter"/>
              </a:rPr>
              <a:t>Segment Anything in Medical Images (</a:t>
            </a:r>
            <a:r>
              <a:rPr lang="en-US" sz="2800" err="1">
                <a:latin typeface="Inter"/>
              </a:rPr>
              <a:t>MedSAM</a:t>
            </a:r>
            <a:r>
              <a:rPr lang="en-US" sz="2800">
                <a:latin typeface="Inter"/>
              </a:rPr>
              <a:t>)</a:t>
            </a:r>
            <a:endParaRPr lang="en-US" sz="2800"/>
          </a:p>
          <a:p>
            <a:pPr lvl="1"/>
            <a:r>
              <a:rPr lang="en-US" sz="2800">
                <a:latin typeface="Inter"/>
              </a:rPr>
              <a:t>A fine-tuned version of SAM trained specifically on medical datasets.</a:t>
            </a:r>
            <a:endParaRPr lang="en-US" sz="2800"/>
          </a:p>
          <a:p>
            <a:r>
              <a:rPr lang="en-US" sz="2800">
                <a:latin typeface="Inter"/>
              </a:rPr>
              <a:t>Universal Medical Image Segmentation (</a:t>
            </a:r>
            <a:r>
              <a:rPr lang="en-US" sz="2800" err="1">
                <a:latin typeface="Inter"/>
              </a:rPr>
              <a:t>UniverSeg</a:t>
            </a:r>
            <a:r>
              <a:rPr lang="en-US" sz="2800">
                <a:latin typeface="Inter"/>
              </a:rPr>
              <a:t>)</a:t>
            </a:r>
          </a:p>
          <a:p>
            <a:pPr lvl="1"/>
            <a:r>
              <a:rPr lang="en-US" sz="2800">
                <a:latin typeface="Inter"/>
              </a:rPr>
              <a:t>Trained on 53 datasets covering 26 medical domains and 16 imaging modalities.</a:t>
            </a:r>
            <a:endParaRPr lang="en-US" sz="2800"/>
          </a:p>
        </p:txBody>
      </p:sp>
      <p:pic>
        <p:nvPicPr>
          <p:cNvPr id="6" name="Picture 5" descr="A logo of a eye with circuit board lines and words&#10;&#10;Description automatically generated">
            <a:extLst>
              <a:ext uri="{FF2B5EF4-FFF2-40B4-BE49-F238E27FC236}">
                <a16:creationId xmlns:a16="http://schemas.microsoft.com/office/drawing/2014/main" id="{9CBE0722-DDD8-32DA-B4AC-90DA8F8198CC}"/>
              </a:ext>
            </a:extLst>
          </p:cNvPr>
          <p:cNvPicPr>
            <a:picLocks noChangeAspect="1"/>
          </p:cNvPicPr>
          <p:nvPr/>
        </p:nvPicPr>
        <p:blipFill>
          <a:blip r:embed="rId2"/>
          <a:stretch>
            <a:fillRect/>
          </a:stretch>
        </p:blipFill>
        <p:spPr>
          <a:xfrm>
            <a:off x="11033650" y="78165"/>
            <a:ext cx="1152719" cy="1123298"/>
          </a:xfrm>
          <a:prstGeom prst="rect">
            <a:avLst/>
          </a:prstGeom>
        </p:spPr>
      </p:pic>
      <p:sp>
        <p:nvSpPr>
          <p:cNvPr id="5" name="Oval 4">
            <a:extLst>
              <a:ext uri="{FF2B5EF4-FFF2-40B4-BE49-F238E27FC236}">
                <a16:creationId xmlns:a16="http://schemas.microsoft.com/office/drawing/2014/main" id="{285192E7-7F39-BB61-3566-965E0DC6752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19</a:t>
            </a:r>
            <a:endParaRPr lang="en-US"/>
          </a:p>
        </p:txBody>
      </p:sp>
    </p:spTree>
    <p:extLst>
      <p:ext uri="{BB962C8B-B14F-4D97-AF65-F5344CB8AC3E}">
        <p14:creationId xmlns:p14="http://schemas.microsoft.com/office/powerpoint/2010/main" val="156957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images of a person&amp;#39;s chest&#10;&#10;Description automatically generated">
            <a:extLst>
              <a:ext uri="{FF2B5EF4-FFF2-40B4-BE49-F238E27FC236}">
                <a16:creationId xmlns:a16="http://schemas.microsoft.com/office/drawing/2014/main" id="{58E9F6D2-BF53-B757-DE12-2D9C6B00E177}"/>
              </a:ext>
            </a:extLst>
          </p:cNvPr>
          <p:cNvPicPr>
            <a:picLocks noGrp="1" noChangeAspect="1"/>
          </p:cNvPicPr>
          <p:nvPr>
            <p:ph idx="1"/>
          </p:nvPr>
        </p:nvPicPr>
        <p:blipFill>
          <a:blip r:embed="rId2"/>
          <a:stretch>
            <a:fillRect/>
          </a:stretch>
        </p:blipFill>
        <p:spPr>
          <a:xfrm>
            <a:off x="5230757" y="510303"/>
            <a:ext cx="6702058" cy="4905663"/>
          </a:xfrm>
          <a:ln>
            <a:noFill/>
          </a:ln>
        </p:spPr>
      </p:pic>
      <p:sp>
        <p:nvSpPr>
          <p:cNvPr id="5" name="TextBox 4">
            <a:extLst>
              <a:ext uri="{FF2B5EF4-FFF2-40B4-BE49-F238E27FC236}">
                <a16:creationId xmlns:a16="http://schemas.microsoft.com/office/drawing/2014/main" id="{2CE9AB32-083A-D045-F65C-878984FFF872}"/>
              </a:ext>
            </a:extLst>
          </p:cNvPr>
          <p:cNvSpPr txBox="1"/>
          <p:nvPr/>
        </p:nvSpPr>
        <p:spPr>
          <a:xfrm>
            <a:off x="4736305" y="5414962"/>
            <a:ext cx="74580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5: Comparison of input images, ground truth, and predictions by </a:t>
            </a:r>
            <a:r>
              <a:rPr lang="en-US" err="1"/>
              <a:t>UNet</a:t>
            </a:r>
            <a:r>
              <a:rPr lang="en-US"/>
              <a:t> and three FMs. (a) Input image and GT. (b) Prediction by </a:t>
            </a:r>
            <a:r>
              <a:rPr lang="en-US" err="1"/>
              <a:t>UNet</a:t>
            </a:r>
            <a:r>
              <a:rPr lang="en-US"/>
              <a:t>. (c) Prediction by </a:t>
            </a:r>
            <a:r>
              <a:rPr lang="en-US" err="1"/>
              <a:t>MedSAM</a:t>
            </a:r>
            <a:r>
              <a:rPr lang="en-US"/>
              <a:t> (d) Prediction by </a:t>
            </a:r>
            <a:r>
              <a:rPr lang="en-US" err="1"/>
              <a:t>UniverSeg</a:t>
            </a:r>
            <a:r>
              <a:rPr lang="en-US"/>
              <a:t> (e-f).  In the predicted masks and GT, blue regions represent FLT, red regions denote FL, and green regions correspond to TL</a:t>
            </a:r>
          </a:p>
        </p:txBody>
      </p:sp>
      <p:pic>
        <p:nvPicPr>
          <p:cNvPr id="8" name="Picture 7" descr="A table with numbers and symbols&#10;&#10;Description automatically generated">
            <a:extLst>
              <a:ext uri="{FF2B5EF4-FFF2-40B4-BE49-F238E27FC236}">
                <a16:creationId xmlns:a16="http://schemas.microsoft.com/office/drawing/2014/main" id="{243997B1-0D08-AE14-2E67-316193499FBD}"/>
              </a:ext>
            </a:extLst>
          </p:cNvPr>
          <p:cNvPicPr>
            <a:picLocks noChangeAspect="1"/>
          </p:cNvPicPr>
          <p:nvPr/>
        </p:nvPicPr>
        <p:blipFill>
          <a:blip r:embed="rId3"/>
          <a:stretch>
            <a:fillRect/>
          </a:stretch>
        </p:blipFill>
        <p:spPr>
          <a:xfrm>
            <a:off x="471488" y="2759869"/>
            <a:ext cx="4879181" cy="1135856"/>
          </a:xfrm>
          <a:prstGeom prst="rect">
            <a:avLst/>
          </a:prstGeom>
        </p:spPr>
      </p:pic>
      <p:sp>
        <p:nvSpPr>
          <p:cNvPr id="10" name="Title 1">
            <a:extLst>
              <a:ext uri="{FF2B5EF4-FFF2-40B4-BE49-F238E27FC236}">
                <a16:creationId xmlns:a16="http://schemas.microsoft.com/office/drawing/2014/main" id="{415FBFA3-3B5B-514E-FFF3-E15B7853F0AB}"/>
              </a:ext>
            </a:extLst>
          </p:cNvPr>
          <p:cNvSpPr>
            <a:spLocks noGrp="1"/>
          </p:cNvSpPr>
          <p:nvPr>
            <p:ph type="title"/>
          </p:nvPr>
        </p:nvSpPr>
        <p:spPr>
          <a:xfrm>
            <a:off x="581631" y="1201120"/>
            <a:ext cx="4647071" cy="615900"/>
          </a:xfrm>
        </p:spPr>
        <p:txBody>
          <a:bodyPr/>
          <a:lstStyle/>
          <a:p>
            <a:r>
              <a:rPr lang="en-US" sz="4000"/>
              <a:t>Segmentation Results</a:t>
            </a:r>
            <a:endParaRPr lang="en-US"/>
          </a:p>
        </p:txBody>
      </p:sp>
      <p:sp>
        <p:nvSpPr>
          <p:cNvPr id="11" name="TextBox 10">
            <a:extLst>
              <a:ext uri="{FF2B5EF4-FFF2-40B4-BE49-F238E27FC236}">
                <a16:creationId xmlns:a16="http://schemas.microsoft.com/office/drawing/2014/main" id="{4DD4CC86-1EEF-4E0E-1C44-1CA8A1BA80CE}"/>
              </a:ext>
            </a:extLst>
          </p:cNvPr>
          <p:cNvSpPr txBox="1"/>
          <p:nvPr/>
        </p:nvSpPr>
        <p:spPr>
          <a:xfrm>
            <a:off x="473869" y="3998119"/>
            <a:ext cx="49815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 2: Performance comparison of </a:t>
            </a:r>
            <a:r>
              <a:rPr lang="en-US" err="1"/>
              <a:t>UniverSeg</a:t>
            </a:r>
            <a:r>
              <a:rPr lang="en-US"/>
              <a:t>, </a:t>
            </a:r>
            <a:r>
              <a:rPr lang="en-US" err="1"/>
              <a:t>MedSAM</a:t>
            </a:r>
            <a:r>
              <a:rPr lang="en-US"/>
              <a:t>, and </a:t>
            </a:r>
            <a:r>
              <a:rPr lang="en-US" err="1"/>
              <a:t>UNet</a:t>
            </a:r>
            <a:r>
              <a:rPr lang="en-US"/>
              <a:t> on CTA image segmentation</a:t>
            </a:r>
          </a:p>
        </p:txBody>
      </p:sp>
      <p:pic>
        <p:nvPicPr>
          <p:cNvPr id="3" name="Picture 2" descr="A logo of a eye with circuit board lines and words&#10;&#10;Description automatically generated">
            <a:extLst>
              <a:ext uri="{FF2B5EF4-FFF2-40B4-BE49-F238E27FC236}">
                <a16:creationId xmlns:a16="http://schemas.microsoft.com/office/drawing/2014/main" id="{EA854BDF-7A48-3E5E-EE26-4AAE4901C58A}"/>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D84DED8C-A620-1059-6410-BC82785F84C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20</a:t>
            </a:r>
            <a:endParaRPr lang="en-US"/>
          </a:p>
        </p:txBody>
      </p:sp>
    </p:spTree>
    <p:extLst>
      <p:ext uri="{BB962C8B-B14F-4D97-AF65-F5344CB8AC3E}">
        <p14:creationId xmlns:p14="http://schemas.microsoft.com/office/powerpoint/2010/main" val="123414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1705-F37C-3757-A160-869CA626F32D}"/>
              </a:ext>
            </a:extLst>
          </p:cNvPr>
          <p:cNvSpPr>
            <a:spLocks noGrp="1"/>
          </p:cNvSpPr>
          <p:nvPr>
            <p:ph type="title"/>
          </p:nvPr>
        </p:nvSpPr>
        <p:spPr/>
        <p:txBody>
          <a:bodyPr/>
          <a:lstStyle/>
          <a:p>
            <a:r>
              <a:rPr lang="en-US" sz="4000"/>
              <a:t>Limitations</a:t>
            </a:r>
            <a:endParaRPr lang="en-US"/>
          </a:p>
        </p:txBody>
      </p:sp>
      <p:sp>
        <p:nvSpPr>
          <p:cNvPr id="3" name="Content Placeholder 2">
            <a:extLst>
              <a:ext uri="{FF2B5EF4-FFF2-40B4-BE49-F238E27FC236}">
                <a16:creationId xmlns:a16="http://schemas.microsoft.com/office/drawing/2014/main" id="{E117D3C5-C6CC-78ED-F0B0-9C3120EDF2B1}"/>
              </a:ext>
            </a:extLst>
          </p:cNvPr>
          <p:cNvSpPr>
            <a:spLocks noGrp="1"/>
          </p:cNvSpPr>
          <p:nvPr>
            <p:ph idx="1"/>
          </p:nvPr>
        </p:nvSpPr>
        <p:spPr/>
        <p:txBody>
          <a:bodyPr vert="horz" lIns="91440" tIns="45720" rIns="91440" bIns="45720" rtlCol="0" anchor="t">
            <a:normAutofit/>
          </a:bodyPr>
          <a:lstStyle/>
          <a:p>
            <a:r>
              <a:rPr lang="en-US" sz="2800">
                <a:latin typeface="Inter"/>
              </a:rPr>
              <a:t>SAM and </a:t>
            </a:r>
            <a:r>
              <a:rPr lang="en-US" sz="2800" err="1">
                <a:latin typeface="Inter"/>
              </a:rPr>
              <a:t>MedSAM</a:t>
            </a:r>
            <a:r>
              <a:rPr lang="en-US" sz="2800">
                <a:latin typeface="Inter"/>
              </a:rPr>
              <a:t> are limited to single-ROI detection and lack multi-label segmentation, reducing their utility in complex medical imaging (MI) scenarios.</a:t>
            </a:r>
            <a:endParaRPr lang="en-US"/>
          </a:p>
          <a:p>
            <a:r>
              <a:rPr lang="en-US" sz="2800">
                <a:latin typeface="Inter"/>
              </a:rPr>
              <a:t>They require prompts, such as bounding boxes (BB) and point coordinates.</a:t>
            </a:r>
            <a:endParaRPr lang="en-US" sz="2800"/>
          </a:p>
          <a:p>
            <a:r>
              <a:rPr lang="en-US" sz="2800">
                <a:latin typeface="Inter"/>
              </a:rPr>
              <a:t>All evaluated foundation models (FMs) rely on 2D segmentation, despite the prevalence of 3D MI data in clinical practice.</a:t>
            </a:r>
          </a:p>
          <a:p>
            <a:pPr marL="0" indent="0">
              <a:buNone/>
            </a:pPr>
            <a:endParaRPr lang="en-US" sz="2800"/>
          </a:p>
        </p:txBody>
      </p:sp>
      <p:pic>
        <p:nvPicPr>
          <p:cNvPr id="5" name="Picture 4" descr="A logo of a eye with circuit board lines and words&#10;&#10;Description automatically generated">
            <a:extLst>
              <a:ext uri="{FF2B5EF4-FFF2-40B4-BE49-F238E27FC236}">
                <a16:creationId xmlns:a16="http://schemas.microsoft.com/office/drawing/2014/main" id="{AC70001B-1A25-CF91-A161-D2C80F75938A}"/>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83566082-CF31-94B6-BBFD-A0E6F3C15AB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21</a:t>
            </a:r>
            <a:endParaRPr lang="en-US"/>
          </a:p>
        </p:txBody>
      </p:sp>
    </p:spTree>
    <p:extLst>
      <p:ext uri="{BB962C8B-B14F-4D97-AF65-F5344CB8AC3E}">
        <p14:creationId xmlns:p14="http://schemas.microsoft.com/office/powerpoint/2010/main" val="68007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D69-82EB-C6ED-753C-EE2842F5859A}"/>
              </a:ext>
            </a:extLst>
          </p:cNvPr>
          <p:cNvSpPr>
            <a:spLocks noGrp="1"/>
          </p:cNvSpPr>
          <p:nvPr>
            <p:ph type="title"/>
          </p:nvPr>
        </p:nvSpPr>
        <p:spPr>
          <a:xfrm>
            <a:off x="303441" y="1914739"/>
            <a:ext cx="6213192" cy="2877708"/>
          </a:xfrm>
        </p:spPr>
        <p:txBody>
          <a:bodyPr/>
          <a:lstStyle/>
          <a:p>
            <a:r>
              <a:rPr lang="en-GB" sz="3200"/>
              <a:t>RQ.2.b: </a:t>
            </a:r>
            <a:br>
              <a:rPr lang="en-GB" sz="3200">
                <a:ea typeface="+mj-lt"/>
                <a:cs typeface="+mj-lt"/>
              </a:rPr>
            </a:br>
            <a:r>
              <a:rPr lang="en-GB" sz="3200">
                <a:ea typeface="+mj-lt"/>
                <a:cs typeface="+mj-lt"/>
              </a:rPr>
              <a:t>Can synthetic 2D data significantly improve how well the segmentation algorithm identifies TBAD?</a:t>
            </a:r>
            <a:endParaRPr lang="en-US">
              <a:ea typeface="+mj-lt"/>
              <a:cs typeface="+mj-lt"/>
            </a:endParaRPr>
          </a:p>
        </p:txBody>
      </p:sp>
      <p:pic>
        <p:nvPicPr>
          <p:cNvPr id="4" name="Picture 3" descr="A paper with text and a purple mark&#10;&#10;Description automatically generated">
            <a:extLst>
              <a:ext uri="{FF2B5EF4-FFF2-40B4-BE49-F238E27FC236}">
                <a16:creationId xmlns:a16="http://schemas.microsoft.com/office/drawing/2014/main" id="{B23569EA-E647-EEA7-10BF-45184D06F20A}"/>
              </a:ext>
            </a:extLst>
          </p:cNvPr>
          <p:cNvPicPr>
            <a:picLocks noChangeAspect="1"/>
          </p:cNvPicPr>
          <p:nvPr/>
        </p:nvPicPr>
        <p:blipFill>
          <a:blip r:embed="rId3"/>
          <a:stretch>
            <a:fillRect/>
          </a:stretch>
        </p:blipFill>
        <p:spPr>
          <a:xfrm>
            <a:off x="7102550" y="520095"/>
            <a:ext cx="4228045" cy="5829905"/>
          </a:xfrm>
          <a:prstGeom prst="rect">
            <a:avLst/>
          </a:prstGeom>
        </p:spPr>
      </p:pic>
      <p:sp>
        <p:nvSpPr>
          <p:cNvPr id="5" name="Rectangle 4">
            <a:extLst>
              <a:ext uri="{FF2B5EF4-FFF2-40B4-BE49-F238E27FC236}">
                <a16:creationId xmlns:a16="http://schemas.microsoft.com/office/drawing/2014/main" id="{1A6610B8-2DAC-FAC7-FAA1-29A5E56668D9}"/>
              </a:ext>
            </a:extLst>
          </p:cNvPr>
          <p:cNvSpPr/>
          <p:nvPr/>
        </p:nvSpPr>
        <p:spPr>
          <a:xfrm>
            <a:off x="6486065" y="-3017"/>
            <a:ext cx="5705967" cy="685762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logo of a eye with circuit board lines and words&#10;&#10;Description automatically generated">
            <a:extLst>
              <a:ext uri="{FF2B5EF4-FFF2-40B4-BE49-F238E27FC236}">
                <a16:creationId xmlns:a16="http://schemas.microsoft.com/office/drawing/2014/main" id="{ACD31409-C602-61EE-913A-57C7ADE9E02F}"/>
              </a:ext>
            </a:extLst>
          </p:cNvPr>
          <p:cNvPicPr>
            <a:picLocks noChangeAspect="1"/>
          </p:cNvPicPr>
          <p:nvPr/>
        </p:nvPicPr>
        <p:blipFill>
          <a:blip r:embed="rId4"/>
          <a:stretch>
            <a:fillRect/>
          </a:stretch>
        </p:blipFill>
        <p:spPr>
          <a:xfrm>
            <a:off x="11178793" y="5594"/>
            <a:ext cx="922911" cy="905585"/>
          </a:xfrm>
          <a:prstGeom prst="rect">
            <a:avLst/>
          </a:prstGeom>
        </p:spPr>
      </p:pic>
      <p:pic>
        <p:nvPicPr>
          <p:cNvPr id="3" name="Picture 2">
            <a:extLst>
              <a:ext uri="{FF2B5EF4-FFF2-40B4-BE49-F238E27FC236}">
                <a16:creationId xmlns:a16="http://schemas.microsoft.com/office/drawing/2014/main" id="{B4BC468A-0432-B847-F5DF-4D118244F587}"/>
              </a:ext>
            </a:extLst>
          </p:cNvPr>
          <p:cNvPicPr>
            <a:picLocks noChangeAspect="1"/>
          </p:cNvPicPr>
          <p:nvPr/>
        </p:nvPicPr>
        <p:blipFill>
          <a:blip r:embed="rId5"/>
          <a:stretch>
            <a:fillRect/>
          </a:stretch>
        </p:blipFill>
        <p:spPr>
          <a:xfrm>
            <a:off x="6682988" y="810381"/>
            <a:ext cx="4496200" cy="5539620"/>
          </a:xfrm>
          <a:prstGeom prst="rect">
            <a:avLst/>
          </a:prstGeom>
          <a:ln>
            <a:noFill/>
          </a:ln>
        </p:spPr>
      </p:pic>
      <p:sp>
        <p:nvSpPr>
          <p:cNvPr id="7" name="Oval 6">
            <a:extLst>
              <a:ext uri="{FF2B5EF4-FFF2-40B4-BE49-F238E27FC236}">
                <a16:creationId xmlns:a16="http://schemas.microsoft.com/office/drawing/2014/main" id="{8E40F3D4-5B53-030E-7E96-094E2C82DC9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22</a:t>
            </a:r>
            <a:endParaRPr lang="en-US"/>
          </a:p>
        </p:txBody>
      </p:sp>
    </p:spTree>
    <p:extLst>
      <p:ext uri="{BB962C8B-B14F-4D97-AF65-F5344CB8AC3E}">
        <p14:creationId xmlns:p14="http://schemas.microsoft.com/office/powerpoint/2010/main" val="27276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376D-274B-AEA9-BF8C-EE78E8FB4878}"/>
              </a:ext>
            </a:extLst>
          </p:cNvPr>
          <p:cNvSpPr>
            <a:spLocks noGrp="1"/>
          </p:cNvSpPr>
          <p:nvPr>
            <p:ph type="title"/>
          </p:nvPr>
        </p:nvSpPr>
        <p:spPr>
          <a:xfrm>
            <a:off x="581631" y="1232011"/>
            <a:ext cx="3534641" cy="585009"/>
          </a:xfrm>
        </p:spPr>
        <p:txBody>
          <a:bodyPr/>
          <a:lstStyle/>
          <a:p>
            <a:r>
              <a:rPr lang="en-GB" sz="4000"/>
              <a:t>Synthetic Data</a:t>
            </a:r>
            <a:endParaRPr lang="en-GB"/>
          </a:p>
        </p:txBody>
      </p:sp>
      <p:pic>
        <p:nvPicPr>
          <p:cNvPr id="4" name="Content Placeholder 3" descr="Diagram of a diagram of a model&#10;&#10;Description automatically generated">
            <a:extLst>
              <a:ext uri="{FF2B5EF4-FFF2-40B4-BE49-F238E27FC236}">
                <a16:creationId xmlns:a16="http://schemas.microsoft.com/office/drawing/2014/main" id="{00327B74-751C-0856-198A-95A30972DAEA}"/>
              </a:ext>
            </a:extLst>
          </p:cNvPr>
          <p:cNvPicPr>
            <a:picLocks noGrp="1" noChangeAspect="1"/>
          </p:cNvPicPr>
          <p:nvPr>
            <p:ph idx="1"/>
          </p:nvPr>
        </p:nvPicPr>
        <p:blipFill>
          <a:blip r:embed="rId3"/>
          <a:stretch>
            <a:fillRect/>
          </a:stretch>
        </p:blipFill>
        <p:spPr>
          <a:xfrm>
            <a:off x="1045388" y="2233104"/>
            <a:ext cx="10101223" cy="2922330"/>
          </a:xfrm>
          <a:ln>
            <a:noFill/>
          </a:ln>
        </p:spPr>
      </p:pic>
      <p:sp>
        <p:nvSpPr>
          <p:cNvPr id="5" name="TextBox 4">
            <a:extLst>
              <a:ext uri="{FF2B5EF4-FFF2-40B4-BE49-F238E27FC236}">
                <a16:creationId xmlns:a16="http://schemas.microsoft.com/office/drawing/2014/main" id="{D37E62F6-9F59-D990-9070-A37FA5582E58}"/>
              </a:ext>
            </a:extLst>
          </p:cNvPr>
          <p:cNvSpPr txBox="1"/>
          <p:nvPr/>
        </p:nvSpPr>
        <p:spPr>
          <a:xfrm>
            <a:off x="1065541" y="6122449"/>
            <a:ext cx="100798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Ref: https://www.nature.com/articles/s41746-021-00507-3</a:t>
            </a:r>
          </a:p>
        </p:txBody>
      </p:sp>
      <p:pic>
        <p:nvPicPr>
          <p:cNvPr id="6" name="Picture 5" descr="A logo of a eye with circuit board lines and words&#10;&#10;Description automatically generated">
            <a:extLst>
              <a:ext uri="{FF2B5EF4-FFF2-40B4-BE49-F238E27FC236}">
                <a16:creationId xmlns:a16="http://schemas.microsoft.com/office/drawing/2014/main" id="{94EB29F2-661F-845B-E7FB-FC2E2E4F28DA}"/>
              </a:ext>
            </a:extLst>
          </p:cNvPr>
          <p:cNvPicPr>
            <a:picLocks noChangeAspect="1"/>
          </p:cNvPicPr>
          <p:nvPr/>
        </p:nvPicPr>
        <p:blipFill>
          <a:blip r:embed="rId5"/>
          <a:stretch>
            <a:fillRect/>
          </a:stretch>
        </p:blipFill>
        <p:spPr>
          <a:xfrm>
            <a:off x="10828031" y="114451"/>
            <a:ext cx="1152719" cy="1123298"/>
          </a:xfrm>
          <a:prstGeom prst="rect">
            <a:avLst/>
          </a:prstGeom>
        </p:spPr>
      </p:pic>
      <p:sp>
        <p:nvSpPr>
          <p:cNvPr id="8" name="Rectangle 7">
            <a:extLst>
              <a:ext uri="{FF2B5EF4-FFF2-40B4-BE49-F238E27FC236}">
                <a16:creationId xmlns:a16="http://schemas.microsoft.com/office/drawing/2014/main" id="{4F378AB6-9602-7BD2-0321-2D10AFE80599}"/>
              </a:ext>
            </a:extLst>
          </p:cNvPr>
          <p:cNvSpPr/>
          <p:nvPr/>
        </p:nvSpPr>
        <p:spPr>
          <a:xfrm>
            <a:off x="4910503" y="2228052"/>
            <a:ext cx="2389865" cy="29256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B4FBE1A-FF27-3BAB-75E0-E110000CE283}"/>
              </a:ext>
            </a:extLst>
          </p:cNvPr>
          <p:cNvSpPr txBox="1"/>
          <p:nvPr/>
        </p:nvSpPr>
        <p:spPr>
          <a:xfrm>
            <a:off x="4905829" y="2232781"/>
            <a:ext cx="230777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Calibri"/>
              </a:rPr>
              <a:t>Diffusion Model​</a:t>
            </a:r>
            <a:endParaRPr lang="en-US" sz="2200" b="1">
              <a:latin typeface="Calibri"/>
              <a:ea typeface="Calibri"/>
              <a:cs typeface="Calibri"/>
            </a:endParaRPr>
          </a:p>
        </p:txBody>
      </p:sp>
      <p:pic>
        <p:nvPicPr>
          <p:cNvPr id="13" name="Picture 12" descr="A close-up of a sign&#10;&#10;Description automatically generated">
            <a:extLst>
              <a:ext uri="{FF2B5EF4-FFF2-40B4-BE49-F238E27FC236}">
                <a16:creationId xmlns:a16="http://schemas.microsoft.com/office/drawing/2014/main" id="{CE162B29-AF1C-0E43-DC0D-6AEEEEFAE7C2}"/>
              </a:ext>
            </a:extLst>
          </p:cNvPr>
          <p:cNvPicPr>
            <a:picLocks noChangeAspect="1"/>
          </p:cNvPicPr>
          <p:nvPr/>
        </p:nvPicPr>
        <p:blipFill>
          <a:blip r:embed="rId6"/>
          <a:stretch>
            <a:fillRect/>
          </a:stretch>
        </p:blipFill>
        <p:spPr>
          <a:xfrm>
            <a:off x="4911649" y="3234342"/>
            <a:ext cx="2586416" cy="957792"/>
          </a:xfrm>
          <a:prstGeom prst="rect">
            <a:avLst/>
          </a:prstGeom>
        </p:spPr>
      </p:pic>
      <p:sp>
        <p:nvSpPr>
          <p:cNvPr id="7" name="Oval 6">
            <a:extLst>
              <a:ext uri="{FF2B5EF4-FFF2-40B4-BE49-F238E27FC236}">
                <a16:creationId xmlns:a16="http://schemas.microsoft.com/office/drawing/2014/main" id="{A0767D3B-C617-BD7C-2FAD-434E47A6C86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23</a:t>
            </a:r>
            <a:endParaRPr lang="en-US"/>
          </a:p>
        </p:txBody>
      </p:sp>
    </p:spTree>
    <p:extLst>
      <p:ext uri="{BB962C8B-B14F-4D97-AF65-F5344CB8AC3E}">
        <p14:creationId xmlns:p14="http://schemas.microsoft.com/office/powerpoint/2010/main" val="99061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BD69-D992-8861-BEA7-8BB9DDDE47E3}"/>
              </a:ext>
            </a:extLst>
          </p:cNvPr>
          <p:cNvSpPr>
            <a:spLocks noGrp="1"/>
          </p:cNvSpPr>
          <p:nvPr>
            <p:ph type="title"/>
          </p:nvPr>
        </p:nvSpPr>
        <p:spPr>
          <a:xfrm>
            <a:off x="581631" y="1201120"/>
            <a:ext cx="10713898" cy="615900"/>
          </a:xfrm>
        </p:spPr>
        <p:txBody>
          <a:bodyPr/>
          <a:lstStyle/>
          <a:p>
            <a:r>
              <a:rPr lang="en-US" sz="4000"/>
              <a:t>Synthetic CTA Image Generation</a:t>
            </a:r>
            <a:endParaRPr lang="en-US"/>
          </a:p>
        </p:txBody>
      </p:sp>
      <p:sp>
        <p:nvSpPr>
          <p:cNvPr id="3" name="Content Placeholder 2">
            <a:extLst>
              <a:ext uri="{FF2B5EF4-FFF2-40B4-BE49-F238E27FC236}">
                <a16:creationId xmlns:a16="http://schemas.microsoft.com/office/drawing/2014/main" id="{04C0879F-62C7-AD2F-14BD-3AB02E2A0B50}"/>
              </a:ext>
            </a:extLst>
          </p:cNvPr>
          <p:cNvSpPr>
            <a:spLocks noGrp="1"/>
          </p:cNvSpPr>
          <p:nvPr>
            <p:ph idx="1"/>
          </p:nvPr>
        </p:nvSpPr>
        <p:spPr/>
        <p:txBody>
          <a:bodyPr vert="horz" lIns="91440" tIns="45720" rIns="91440" bIns="45720" rtlCol="0" anchor="t">
            <a:normAutofit/>
          </a:bodyPr>
          <a:lstStyle/>
          <a:p>
            <a:r>
              <a:rPr lang="en-US" sz="2800">
                <a:latin typeface="Inter"/>
              </a:rPr>
              <a:t>Fine tuning of Text to Image diffusion model for synthesis of CTA Images by incorporating few-shot image learning and low rank adaption (</a:t>
            </a:r>
            <a:r>
              <a:rPr lang="en-US" sz="2800" err="1">
                <a:latin typeface="Inter"/>
              </a:rPr>
              <a:t>LoRA</a:t>
            </a:r>
            <a:r>
              <a:rPr lang="en-US" sz="2800">
                <a:latin typeface="Inter"/>
              </a:rPr>
              <a:t>).</a:t>
            </a:r>
            <a:endParaRPr lang="en-US"/>
          </a:p>
          <a:p>
            <a:r>
              <a:rPr lang="en-US" sz="2800">
                <a:latin typeface="Inter"/>
              </a:rPr>
              <a:t>Validating rendered CTA using qualitative and quantitative methods.</a:t>
            </a:r>
            <a:endParaRPr lang="en-PK" sz="2800">
              <a:latin typeface="Inter"/>
            </a:endParaRPr>
          </a:p>
        </p:txBody>
      </p:sp>
      <p:pic>
        <p:nvPicPr>
          <p:cNvPr id="6" name="Picture 5" descr="A logo of a eye with circuit board lines and words&#10;&#10;Description automatically generated">
            <a:extLst>
              <a:ext uri="{FF2B5EF4-FFF2-40B4-BE49-F238E27FC236}">
                <a16:creationId xmlns:a16="http://schemas.microsoft.com/office/drawing/2014/main" id="{B20992BB-FA0B-C9F6-7BC7-E1220E864E2C}"/>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5" name="Oval 4">
            <a:extLst>
              <a:ext uri="{FF2B5EF4-FFF2-40B4-BE49-F238E27FC236}">
                <a16:creationId xmlns:a16="http://schemas.microsoft.com/office/drawing/2014/main" id="{D6DC3FA0-E120-9618-D128-E1DABA5F9CE9}"/>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24</a:t>
            </a:r>
            <a:endParaRPr lang="en-US"/>
          </a:p>
        </p:txBody>
      </p:sp>
    </p:spTree>
    <p:extLst>
      <p:ext uri="{BB962C8B-B14F-4D97-AF65-F5344CB8AC3E}">
        <p14:creationId xmlns:p14="http://schemas.microsoft.com/office/powerpoint/2010/main" val="81692610"/>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FC1-16F9-705C-6077-41A317CCA7FD}"/>
              </a:ext>
            </a:extLst>
          </p:cNvPr>
          <p:cNvSpPr>
            <a:spLocks noGrp="1"/>
          </p:cNvSpPr>
          <p:nvPr>
            <p:ph type="title"/>
          </p:nvPr>
        </p:nvSpPr>
        <p:spPr>
          <a:xfrm>
            <a:off x="949810" y="6333543"/>
            <a:ext cx="10563447" cy="615900"/>
          </a:xfrm>
        </p:spPr>
        <p:txBody>
          <a:bodyPr/>
          <a:lstStyle/>
          <a:p>
            <a:pPr algn="ctr"/>
            <a:r>
              <a:rPr lang="en-US" sz="2000">
                <a:solidFill>
                  <a:schemeClr val="tx1">
                    <a:lumMod val="50000"/>
                    <a:lumOff val="50000"/>
                  </a:schemeClr>
                </a:solidFill>
              </a:rPr>
              <a:t>Methodology for CTA Generation</a:t>
            </a:r>
            <a:endParaRPr lang="en-PK" sz="2000">
              <a:solidFill>
                <a:schemeClr val="tx1">
                  <a:lumMod val="50000"/>
                  <a:lumOff val="50000"/>
                </a:schemeClr>
              </a:solidFill>
            </a:endParaRPr>
          </a:p>
        </p:txBody>
      </p:sp>
      <p:pic>
        <p:nvPicPr>
          <p:cNvPr id="4" name="Picture 3">
            <a:extLst>
              <a:ext uri="{FF2B5EF4-FFF2-40B4-BE49-F238E27FC236}">
                <a16:creationId xmlns:a16="http://schemas.microsoft.com/office/drawing/2014/main" id="{B7FA85BC-B744-0142-490A-03D76C16D261}"/>
              </a:ext>
            </a:extLst>
          </p:cNvPr>
          <p:cNvPicPr>
            <a:picLocks noChangeAspect="1"/>
          </p:cNvPicPr>
          <p:nvPr/>
        </p:nvPicPr>
        <p:blipFill rotWithShape="1">
          <a:blip r:embed="rId3"/>
          <a:srcRect r="5239"/>
          <a:stretch/>
        </p:blipFill>
        <p:spPr>
          <a:xfrm>
            <a:off x="949810" y="931921"/>
            <a:ext cx="10137384" cy="5401622"/>
          </a:xfrm>
          <a:prstGeom prst="rect">
            <a:avLst/>
          </a:prstGeom>
        </p:spPr>
      </p:pic>
      <p:pic>
        <p:nvPicPr>
          <p:cNvPr id="5" name="Picture 4" descr="A logo of a eye with circuit board lines and words&#10;&#10;Description automatically generated">
            <a:extLst>
              <a:ext uri="{FF2B5EF4-FFF2-40B4-BE49-F238E27FC236}">
                <a16:creationId xmlns:a16="http://schemas.microsoft.com/office/drawing/2014/main" id="{9D4BF2A8-C539-D07E-D4CE-0A7A8BACE39F}"/>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FE804FB7-5D3E-38BA-EFC0-8B242817DF2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25</a:t>
            </a:r>
            <a:endParaRPr lang="en-US"/>
          </a:p>
        </p:txBody>
      </p:sp>
    </p:spTree>
    <p:extLst>
      <p:ext uri="{BB962C8B-B14F-4D97-AF65-F5344CB8AC3E}">
        <p14:creationId xmlns:p14="http://schemas.microsoft.com/office/powerpoint/2010/main" val="382909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n ultrasound scan&#10;&#10;Description automatically generated">
            <a:extLst>
              <a:ext uri="{FF2B5EF4-FFF2-40B4-BE49-F238E27FC236}">
                <a16:creationId xmlns:a16="http://schemas.microsoft.com/office/drawing/2014/main" id="{03C68911-1FC3-818B-14A0-5872F1B7E72E}"/>
              </a:ext>
            </a:extLst>
          </p:cNvPr>
          <p:cNvPicPr>
            <a:picLocks noChangeAspect="1"/>
          </p:cNvPicPr>
          <p:nvPr/>
        </p:nvPicPr>
        <p:blipFill>
          <a:blip r:embed="rId3"/>
          <a:srcRect l="1282" t="1613" r="1950" b="1971"/>
          <a:stretch/>
        </p:blipFill>
        <p:spPr>
          <a:xfrm>
            <a:off x="2591456" y="908127"/>
            <a:ext cx="8342188" cy="5946760"/>
          </a:xfrm>
          <a:prstGeom prst="rect">
            <a:avLst/>
          </a:prstGeom>
          <a:ln>
            <a:noFill/>
          </a:ln>
        </p:spPr>
      </p:pic>
      <p:pic>
        <p:nvPicPr>
          <p:cNvPr id="6" name="Picture 5" descr="A logo of a eye with circuit board lines and words&#10;&#10;Description automatically generated">
            <a:extLst>
              <a:ext uri="{FF2B5EF4-FFF2-40B4-BE49-F238E27FC236}">
                <a16:creationId xmlns:a16="http://schemas.microsoft.com/office/drawing/2014/main" id="{0DA58096-E3C1-7EBC-DEA6-B65070E9A4ED}"/>
              </a:ext>
            </a:extLst>
          </p:cNvPr>
          <p:cNvPicPr>
            <a:picLocks noChangeAspect="1"/>
          </p:cNvPicPr>
          <p:nvPr/>
        </p:nvPicPr>
        <p:blipFill>
          <a:blip r:embed="rId4"/>
          <a:stretch>
            <a:fillRect/>
          </a:stretch>
        </p:blipFill>
        <p:spPr>
          <a:xfrm>
            <a:off x="10926354" y="75122"/>
            <a:ext cx="1152719" cy="1123298"/>
          </a:xfrm>
          <a:prstGeom prst="rect">
            <a:avLst/>
          </a:prstGeom>
        </p:spPr>
      </p:pic>
      <p:sp>
        <p:nvSpPr>
          <p:cNvPr id="3" name="Oval 2">
            <a:extLst>
              <a:ext uri="{FF2B5EF4-FFF2-40B4-BE49-F238E27FC236}">
                <a16:creationId xmlns:a16="http://schemas.microsoft.com/office/drawing/2014/main" id="{20FFB64B-76DC-41CE-0D60-9209482A4360}"/>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26</a:t>
            </a:r>
            <a:endParaRPr lang="en-US"/>
          </a:p>
        </p:txBody>
      </p:sp>
    </p:spTree>
    <p:extLst>
      <p:ext uri="{BB962C8B-B14F-4D97-AF65-F5344CB8AC3E}">
        <p14:creationId xmlns:p14="http://schemas.microsoft.com/office/powerpoint/2010/main" val="305485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4513-7BE2-7237-C239-C154139D2BFB}"/>
              </a:ext>
            </a:extLst>
          </p:cNvPr>
          <p:cNvSpPr>
            <a:spLocks noGrp="1"/>
          </p:cNvSpPr>
          <p:nvPr>
            <p:ph type="title"/>
          </p:nvPr>
        </p:nvSpPr>
        <p:spPr>
          <a:xfrm>
            <a:off x="581631" y="1201120"/>
            <a:ext cx="9758780" cy="615900"/>
          </a:xfrm>
        </p:spPr>
        <p:txBody>
          <a:bodyPr/>
          <a:lstStyle/>
          <a:p>
            <a:r>
              <a:rPr lang="en-US" sz="4000">
                <a:latin typeface="Times New Roman"/>
                <a:cs typeface="Times New Roman"/>
              </a:rPr>
              <a:t>t-SNE Visualization</a:t>
            </a:r>
            <a:endParaRPr lang="en-US" sz="4000">
              <a:latin typeface="Aptos Display"/>
              <a:cs typeface="Times New Roman"/>
            </a:endParaRPr>
          </a:p>
        </p:txBody>
      </p:sp>
      <p:sp>
        <p:nvSpPr>
          <p:cNvPr id="10" name="TextBox 9">
            <a:extLst>
              <a:ext uri="{FF2B5EF4-FFF2-40B4-BE49-F238E27FC236}">
                <a16:creationId xmlns:a16="http://schemas.microsoft.com/office/drawing/2014/main" id="{55C8C283-67BA-DAE6-4ACE-DBD2B52CD971}"/>
              </a:ext>
            </a:extLst>
          </p:cNvPr>
          <p:cNvSpPr txBox="1"/>
          <p:nvPr/>
        </p:nvSpPr>
        <p:spPr>
          <a:xfrm>
            <a:off x="1462707" y="6282796"/>
            <a:ext cx="9943243" cy="276999"/>
          </a:xfrm>
          <a:prstGeom prst="rect">
            <a:avLst/>
          </a:prstGeom>
          <a:noFill/>
        </p:spPr>
        <p:txBody>
          <a:bodyPr wrap="square">
            <a:spAutoFit/>
          </a:bodyPr>
          <a:lstStyle/>
          <a:p>
            <a:pPr algn="ctr"/>
            <a:r>
              <a:rPr lang="en-PK" sz="1200"/>
              <a:t>t-SNE embedding displaying generated samples (shown in blue) from each class along with their nearest real CTAs (shown in orange)</a:t>
            </a:r>
          </a:p>
        </p:txBody>
      </p:sp>
      <p:pic>
        <p:nvPicPr>
          <p:cNvPr id="6" name="Picture 5">
            <a:extLst>
              <a:ext uri="{FF2B5EF4-FFF2-40B4-BE49-F238E27FC236}">
                <a16:creationId xmlns:a16="http://schemas.microsoft.com/office/drawing/2014/main" id="{1DE3ABB4-E3CB-2A12-FCC2-DD4F94E1E580}"/>
              </a:ext>
            </a:extLst>
          </p:cNvPr>
          <p:cNvPicPr>
            <a:picLocks noChangeAspect="1"/>
          </p:cNvPicPr>
          <p:nvPr/>
        </p:nvPicPr>
        <p:blipFill>
          <a:blip r:embed="rId2"/>
          <a:stretch>
            <a:fillRect/>
          </a:stretch>
        </p:blipFill>
        <p:spPr>
          <a:xfrm>
            <a:off x="1474892" y="1904450"/>
            <a:ext cx="8618967" cy="4374259"/>
          </a:xfrm>
          <a:prstGeom prst="rect">
            <a:avLst/>
          </a:prstGeom>
          <a:ln>
            <a:noFill/>
          </a:ln>
        </p:spPr>
      </p:pic>
      <p:sp>
        <p:nvSpPr>
          <p:cNvPr id="7" name="TextBox 6">
            <a:extLst>
              <a:ext uri="{FF2B5EF4-FFF2-40B4-BE49-F238E27FC236}">
                <a16:creationId xmlns:a16="http://schemas.microsoft.com/office/drawing/2014/main" id="{DA91DC16-AA97-818E-9FA1-EF7DE7145523}"/>
              </a:ext>
            </a:extLst>
          </p:cNvPr>
          <p:cNvSpPr txBox="1"/>
          <p:nvPr/>
        </p:nvSpPr>
        <p:spPr>
          <a:xfrm>
            <a:off x="6248399" y="3664003"/>
            <a:ext cx="595952" cy="369332"/>
          </a:xfrm>
          <a:prstGeom prst="rect">
            <a:avLst/>
          </a:prstGeom>
          <a:noFill/>
        </p:spPr>
        <p:txBody>
          <a:bodyPr wrap="square" rtlCol="0">
            <a:spAutoFit/>
          </a:bodyPr>
          <a:lstStyle/>
          <a:p>
            <a:r>
              <a:rPr lang="en-US">
                <a:latin typeface="+mj-lt"/>
                <a:cs typeface="Times New Roman" panose="02020603050405020304" pitchFamily="18" charset="0"/>
              </a:rPr>
              <a:t>TL</a:t>
            </a:r>
            <a:endParaRPr lang="en-PK">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CBF2B3DD-E4B8-7687-B9A8-094550F7D1FD}"/>
              </a:ext>
            </a:extLst>
          </p:cNvPr>
          <p:cNvSpPr txBox="1"/>
          <p:nvPr/>
        </p:nvSpPr>
        <p:spPr>
          <a:xfrm>
            <a:off x="9182665" y="3664003"/>
            <a:ext cx="595952" cy="369332"/>
          </a:xfrm>
          <a:prstGeom prst="rect">
            <a:avLst/>
          </a:prstGeom>
          <a:noFill/>
        </p:spPr>
        <p:txBody>
          <a:bodyPr wrap="square" rtlCol="0">
            <a:spAutoFit/>
          </a:bodyPr>
          <a:lstStyle/>
          <a:p>
            <a:r>
              <a:rPr lang="en-US">
                <a:latin typeface="+mj-lt"/>
                <a:cs typeface="Times New Roman" panose="02020603050405020304" pitchFamily="18" charset="0"/>
              </a:rPr>
              <a:t>FL</a:t>
            </a:r>
            <a:endParaRPr lang="en-PK">
              <a:latin typeface="+mj-lt"/>
              <a:cs typeface="Times New Roman" panose="02020603050405020304" pitchFamily="18" charset="0"/>
            </a:endParaRPr>
          </a:p>
        </p:txBody>
      </p:sp>
      <p:sp>
        <p:nvSpPr>
          <p:cNvPr id="11" name="TextBox 10">
            <a:extLst>
              <a:ext uri="{FF2B5EF4-FFF2-40B4-BE49-F238E27FC236}">
                <a16:creationId xmlns:a16="http://schemas.microsoft.com/office/drawing/2014/main" id="{A7B7E419-C01A-19C0-0937-937B4533E609}"/>
              </a:ext>
            </a:extLst>
          </p:cNvPr>
          <p:cNvSpPr txBox="1"/>
          <p:nvPr/>
        </p:nvSpPr>
        <p:spPr>
          <a:xfrm>
            <a:off x="3314132" y="5964247"/>
            <a:ext cx="595952" cy="369332"/>
          </a:xfrm>
          <a:prstGeom prst="rect">
            <a:avLst/>
          </a:prstGeom>
          <a:noFill/>
        </p:spPr>
        <p:txBody>
          <a:bodyPr wrap="square" rtlCol="0">
            <a:spAutoFit/>
          </a:bodyPr>
          <a:lstStyle/>
          <a:p>
            <a:r>
              <a:rPr lang="en-US">
                <a:latin typeface="+mj-lt"/>
                <a:cs typeface="Times New Roman" panose="02020603050405020304" pitchFamily="18" charset="0"/>
              </a:rPr>
              <a:t>FLT</a:t>
            </a:r>
            <a:endParaRPr lang="en-PK">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EF762AB-8877-BCD9-C5FB-485384E4D360}"/>
              </a:ext>
            </a:extLst>
          </p:cNvPr>
          <p:cNvSpPr txBox="1"/>
          <p:nvPr/>
        </p:nvSpPr>
        <p:spPr>
          <a:xfrm>
            <a:off x="5937911" y="5964247"/>
            <a:ext cx="1445527" cy="369332"/>
          </a:xfrm>
          <a:prstGeom prst="rect">
            <a:avLst/>
          </a:prstGeom>
          <a:noFill/>
        </p:spPr>
        <p:txBody>
          <a:bodyPr wrap="square" rtlCol="0">
            <a:spAutoFit/>
          </a:bodyPr>
          <a:lstStyle/>
          <a:p>
            <a:r>
              <a:rPr lang="en-US">
                <a:latin typeface="+mj-lt"/>
                <a:cs typeface="Times New Roman" panose="02020603050405020304" pitchFamily="18" charset="0"/>
              </a:rPr>
              <a:t>No FL TL FLT</a:t>
            </a:r>
            <a:endParaRPr lang="en-PK">
              <a:latin typeface="+mj-lt"/>
              <a:cs typeface="Times New Roman" panose="02020603050405020304" pitchFamily="18" charset="0"/>
            </a:endParaRPr>
          </a:p>
        </p:txBody>
      </p:sp>
      <p:sp>
        <p:nvSpPr>
          <p:cNvPr id="14" name="TextBox 13">
            <a:extLst>
              <a:ext uri="{FF2B5EF4-FFF2-40B4-BE49-F238E27FC236}">
                <a16:creationId xmlns:a16="http://schemas.microsoft.com/office/drawing/2014/main" id="{A83AA1CF-85DF-0A3D-B038-5EA8239DE7F8}"/>
              </a:ext>
            </a:extLst>
          </p:cNvPr>
          <p:cNvSpPr txBox="1"/>
          <p:nvPr/>
        </p:nvSpPr>
        <p:spPr>
          <a:xfrm>
            <a:off x="9182665" y="5957002"/>
            <a:ext cx="916677" cy="369332"/>
          </a:xfrm>
          <a:prstGeom prst="rect">
            <a:avLst/>
          </a:prstGeom>
          <a:noFill/>
        </p:spPr>
        <p:txBody>
          <a:bodyPr wrap="square" rtlCol="0">
            <a:spAutoFit/>
          </a:bodyPr>
          <a:lstStyle/>
          <a:p>
            <a:r>
              <a:rPr lang="en-US">
                <a:latin typeface="+mj-lt"/>
                <a:cs typeface="Times New Roman" panose="02020603050405020304" pitchFamily="18" charset="0"/>
              </a:rPr>
              <a:t>TL+FL</a:t>
            </a:r>
            <a:endParaRPr lang="en-PK">
              <a:latin typeface="+mj-lt"/>
              <a:cs typeface="Times New Roman" panose="02020603050405020304" pitchFamily="18" charset="0"/>
            </a:endParaRPr>
          </a:p>
        </p:txBody>
      </p:sp>
      <p:pic>
        <p:nvPicPr>
          <p:cNvPr id="4" name="Picture 3" descr="A logo of a eye with circuit board lines and words&#10;&#10;Description automatically generated">
            <a:extLst>
              <a:ext uri="{FF2B5EF4-FFF2-40B4-BE49-F238E27FC236}">
                <a16:creationId xmlns:a16="http://schemas.microsoft.com/office/drawing/2014/main" id="{E9BA90CE-6B30-6BD8-F73F-965005973C07}"/>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5" name="Oval 4">
            <a:extLst>
              <a:ext uri="{FF2B5EF4-FFF2-40B4-BE49-F238E27FC236}">
                <a16:creationId xmlns:a16="http://schemas.microsoft.com/office/drawing/2014/main" id="{8ED0F104-6184-1A7A-AC48-AE7B06F9115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27</a:t>
            </a:r>
            <a:endParaRPr lang="en-US"/>
          </a:p>
        </p:txBody>
      </p:sp>
    </p:spTree>
    <p:extLst>
      <p:ext uri="{BB962C8B-B14F-4D97-AF65-F5344CB8AC3E}">
        <p14:creationId xmlns:p14="http://schemas.microsoft.com/office/powerpoint/2010/main" val="1285693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581631" y="1201120"/>
            <a:ext cx="11279065" cy="615900"/>
          </a:xfrm>
        </p:spPr>
        <p:txBody>
          <a:bodyPr/>
          <a:lstStyle/>
          <a:p>
            <a:pPr algn="ctr"/>
            <a:r>
              <a:rPr lang="en-US" sz="4000">
                <a:solidFill>
                  <a:schemeClr val="tx1">
                    <a:lumMod val="50000"/>
                    <a:lumOff val="50000"/>
                  </a:schemeClr>
                </a:solidFill>
              </a:rPr>
              <a:t>Synthetic Data Validation – 2 </a:t>
            </a:r>
            <a:endParaRPr lang="en-GB" sz="4000">
              <a:solidFill>
                <a:schemeClr val="tx1">
                  <a:lumMod val="50000"/>
                  <a:lumOff val="50000"/>
                </a:schemeClr>
              </a:solidFill>
            </a:endParaRPr>
          </a:p>
        </p:txBody>
      </p:sp>
      <p:pic>
        <p:nvPicPr>
          <p:cNvPr id="11" name="Picture 10" descr="A logo of a eye with circuit board lines and words&#10;&#10;Description automatically generated">
            <a:extLst>
              <a:ext uri="{FF2B5EF4-FFF2-40B4-BE49-F238E27FC236}">
                <a16:creationId xmlns:a16="http://schemas.microsoft.com/office/drawing/2014/main" id="{F8803236-2CA1-1383-C687-949B139830B9}"/>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3" name="Rectangle 2">
            <a:extLst>
              <a:ext uri="{FF2B5EF4-FFF2-40B4-BE49-F238E27FC236}">
                <a16:creationId xmlns:a16="http://schemas.microsoft.com/office/drawing/2014/main" id="{84B6904E-C149-E5EF-ADA7-70AFF289567C}"/>
              </a:ext>
            </a:extLst>
          </p:cNvPr>
          <p:cNvSpPr/>
          <p:nvPr/>
        </p:nvSpPr>
        <p:spPr>
          <a:xfrm>
            <a:off x="6611073" y="3416143"/>
            <a:ext cx="4108412" cy="2126631"/>
          </a:xfrm>
          <a:prstGeom prst="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a:solidFill>
                <a:srgbClr val="7F7F7F"/>
              </a:solidFill>
            </a:endParaRPr>
          </a:p>
        </p:txBody>
      </p:sp>
      <p:sp>
        <p:nvSpPr>
          <p:cNvPr id="5" name="Rectangle 4">
            <a:extLst>
              <a:ext uri="{FF2B5EF4-FFF2-40B4-BE49-F238E27FC236}">
                <a16:creationId xmlns:a16="http://schemas.microsoft.com/office/drawing/2014/main" id="{7D8F445E-2067-1157-EED0-6CD1F0AFB26E}"/>
              </a:ext>
            </a:extLst>
          </p:cNvPr>
          <p:cNvSpPr/>
          <p:nvPr/>
        </p:nvSpPr>
        <p:spPr>
          <a:xfrm>
            <a:off x="1295398" y="3405624"/>
            <a:ext cx="4112867" cy="212554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7F7F7F"/>
              </a:solidFill>
            </a:endParaRPr>
          </a:p>
        </p:txBody>
      </p:sp>
      <p:sp>
        <p:nvSpPr>
          <p:cNvPr id="7" name="Rectangle 6">
            <a:extLst>
              <a:ext uri="{FF2B5EF4-FFF2-40B4-BE49-F238E27FC236}">
                <a16:creationId xmlns:a16="http://schemas.microsoft.com/office/drawing/2014/main" id="{EBAEF74C-88F7-4C36-32DB-233ADDBCFC81}"/>
              </a:ext>
            </a:extLst>
          </p:cNvPr>
          <p:cNvSpPr/>
          <p:nvPr/>
        </p:nvSpPr>
        <p:spPr>
          <a:xfrm>
            <a:off x="1294279" y="2801471"/>
            <a:ext cx="4112558" cy="537882"/>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a:t>Classification</a:t>
            </a:r>
          </a:p>
        </p:txBody>
      </p:sp>
      <p:sp>
        <p:nvSpPr>
          <p:cNvPr id="8" name="Rectangle 7">
            <a:extLst>
              <a:ext uri="{FF2B5EF4-FFF2-40B4-BE49-F238E27FC236}">
                <a16:creationId xmlns:a16="http://schemas.microsoft.com/office/drawing/2014/main" id="{BBCF8C0E-5524-F621-F831-9301B2C284F8}"/>
              </a:ext>
            </a:extLst>
          </p:cNvPr>
          <p:cNvSpPr/>
          <p:nvPr/>
        </p:nvSpPr>
        <p:spPr>
          <a:xfrm>
            <a:off x="6605867" y="2801471"/>
            <a:ext cx="4112558" cy="53788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t>Segmentation</a:t>
            </a:r>
            <a:endParaRPr lang="en-US"/>
          </a:p>
        </p:txBody>
      </p:sp>
      <p:sp>
        <p:nvSpPr>
          <p:cNvPr id="9" name="TextBox 8">
            <a:extLst>
              <a:ext uri="{FF2B5EF4-FFF2-40B4-BE49-F238E27FC236}">
                <a16:creationId xmlns:a16="http://schemas.microsoft.com/office/drawing/2014/main" id="{181EC6D4-2E24-488B-0E8D-BA04BC572F8D}"/>
              </a:ext>
            </a:extLst>
          </p:cNvPr>
          <p:cNvSpPr txBox="1"/>
          <p:nvPr/>
        </p:nvSpPr>
        <p:spPr>
          <a:xfrm>
            <a:off x="3619498" y="3720353"/>
            <a:ext cx="16360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solidFill>
                  <a:schemeClr val="bg2">
                    <a:lumMod val="49000"/>
                  </a:schemeClr>
                </a:solidFill>
              </a:rPr>
              <a:t>Accuracy</a:t>
            </a:r>
            <a:endParaRPr lang="en-US" sz="2400">
              <a:solidFill>
                <a:schemeClr val="bg2">
                  <a:lumMod val="49000"/>
                </a:schemeClr>
              </a:solidFill>
            </a:endParaRPr>
          </a:p>
        </p:txBody>
      </p:sp>
      <p:sp>
        <p:nvSpPr>
          <p:cNvPr id="13" name="Oval 12">
            <a:extLst>
              <a:ext uri="{FF2B5EF4-FFF2-40B4-BE49-F238E27FC236}">
                <a16:creationId xmlns:a16="http://schemas.microsoft.com/office/drawing/2014/main" id="{24DF69B2-9BD8-62D4-0581-46C445164201}"/>
              </a:ext>
            </a:extLst>
          </p:cNvPr>
          <p:cNvSpPr/>
          <p:nvPr/>
        </p:nvSpPr>
        <p:spPr>
          <a:xfrm>
            <a:off x="1406339" y="4417322"/>
            <a:ext cx="257736" cy="2801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23B9969E-F6BC-E106-B5DE-E9A7C3CB207A}"/>
              </a:ext>
            </a:extLst>
          </p:cNvPr>
          <p:cNvSpPr/>
          <p:nvPr/>
        </p:nvSpPr>
        <p:spPr>
          <a:xfrm>
            <a:off x="1406339" y="4904778"/>
            <a:ext cx="257736" cy="2801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CAEA1548-B08F-C5D8-787D-9E5601228704}"/>
              </a:ext>
            </a:extLst>
          </p:cNvPr>
          <p:cNvSpPr txBox="1"/>
          <p:nvPr/>
        </p:nvSpPr>
        <p:spPr>
          <a:xfrm>
            <a:off x="1664073" y="4372498"/>
            <a:ext cx="20842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Data</a:t>
            </a:r>
          </a:p>
        </p:txBody>
      </p:sp>
      <p:sp>
        <p:nvSpPr>
          <p:cNvPr id="16" name="TextBox 15">
            <a:extLst>
              <a:ext uri="{FF2B5EF4-FFF2-40B4-BE49-F238E27FC236}">
                <a16:creationId xmlns:a16="http://schemas.microsoft.com/office/drawing/2014/main" id="{68626CD8-5FAD-8E2A-688D-541DFDA2F0DF}"/>
              </a:ext>
            </a:extLst>
          </p:cNvPr>
          <p:cNvSpPr txBox="1"/>
          <p:nvPr/>
        </p:nvSpPr>
        <p:spPr>
          <a:xfrm>
            <a:off x="1675281" y="4910381"/>
            <a:ext cx="262217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 Synthetic Data</a:t>
            </a:r>
          </a:p>
        </p:txBody>
      </p:sp>
      <p:sp>
        <p:nvSpPr>
          <p:cNvPr id="17" name="TextBox 16">
            <a:extLst>
              <a:ext uri="{FF2B5EF4-FFF2-40B4-BE49-F238E27FC236}">
                <a16:creationId xmlns:a16="http://schemas.microsoft.com/office/drawing/2014/main" id="{6CA28889-409D-BCD9-2D55-F024C00B4C85}"/>
              </a:ext>
            </a:extLst>
          </p:cNvPr>
          <p:cNvSpPr txBox="1"/>
          <p:nvPr/>
        </p:nvSpPr>
        <p:spPr>
          <a:xfrm>
            <a:off x="4302110" y="4297403"/>
            <a:ext cx="8404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67%</a:t>
            </a:r>
          </a:p>
        </p:txBody>
      </p:sp>
      <p:sp>
        <p:nvSpPr>
          <p:cNvPr id="18" name="TextBox 17">
            <a:extLst>
              <a:ext uri="{FF2B5EF4-FFF2-40B4-BE49-F238E27FC236}">
                <a16:creationId xmlns:a16="http://schemas.microsoft.com/office/drawing/2014/main" id="{7F242ACE-EA85-8AB6-C7D4-27BA5E686E6D}"/>
              </a:ext>
            </a:extLst>
          </p:cNvPr>
          <p:cNvSpPr txBox="1"/>
          <p:nvPr/>
        </p:nvSpPr>
        <p:spPr>
          <a:xfrm>
            <a:off x="4296145" y="4894300"/>
            <a:ext cx="8068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76%</a:t>
            </a:r>
            <a:endParaRPr lang="en-US" sz="2000">
              <a:solidFill>
                <a:srgbClr val="7F7F7F"/>
              </a:solidFill>
            </a:endParaRPr>
          </a:p>
        </p:txBody>
      </p:sp>
      <p:sp>
        <p:nvSpPr>
          <p:cNvPr id="20" name="TextBox 19">
            <a:extLst>
              <a:ext uri="{FF2B5EF4-FFF2-40B4-BE49-F238E27FC236}">
                <a16:creationId xmlns:a16="http://schemas.microsoft.com/office/drawing/2014/main" id="{03536B9A-43E4-B702-B1B9-B62C297137AB}"/>
              </a:ext>
            </a:extLst>
          </p:cNvPr>
          <p:cNvSpPr txBox="1"/>
          <p:nvPr/>
        </p:nvSpPr>
        <p:spPr>
          <a:xfrm>
            <a:off x="8650939" y="3619500"/>
            <a:ext cx="1916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solidFill>
                  <a:schemeClr val="bg2">
                    <a:lumMod val="49000"/>
                  </a:schemeClr>
                </a:solidFill>
              </a:rPr>
              <a:t>DICE Score</a:t>
            </a:r>
            <a:endParaRPr lang="en-US" sz="2400">
              <a:solidFill>
                <a:schemeClr val="bg2">
                  <a:lumMod val="49000"/>
                </a:schemeClr>
              </a:solidFill>
            </a:endParaRPr>
          </a:p>
        </p:txBody>
      </p:sp>
      <p:sp>
        <p:nvSpPr>
          <p:cNvPr id="21" name="Oval 20">
            <a:extLst>
              <a:ext uri="{FF2B5EF4-FFF2-40B4-BE49-F238E27FC236}">
                <a16:creationId xmlns:a16="http://schemas.microsoft.com/office/drawing/2014/main" id="{D65DA36A-3D53-0A0D-022B-C1FB5CFBE7B9}"/>
              </a:ext>
            </a:extLst>
          </p:cNvPr>
          <p:cNvSpPr/>
          <p:nvPr/>
        </p:nvSpPr>
        <p:spPr>
          <a:xfrm>
            <a:off x="6706721" y="4272585"/>
            <a:ext cx="257736" cy="28014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2" name="Oval 21">
            <a:extLst>
              <a:ext uri="{FF2B5EF4-FFF2-40B4-BE49-F238E27FC236}">
                <a16:creationId xmlns:a16="http://schemas.microsoft.com/office/drawing/2014/main" id="{D69995A4-BFE7-7C19-0753-0F9087DC7B6B}"/>
              </a:ext>
            </a:extLst>
          </p:cNvPr>
          <p:cNvSpPr/>
          <p:nvPr/>
        </p:nvSpPr>
        <p:spPr>
          <a:xfrm>
            <a:off x="6706721" y="4760041"/>
            <a:ext cx="257736" cy="28014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3" name="TextBox 22">
            <a:extLst>
              <a:ext uri="{FF2B5EF4-FFF2-40B4-BE49-F238E27FC236}">
                <a16:creationId xmlns:a16="http://schemas.microsoft.com/office/drawing/2014/main" id="{D9D0A70A-1ABC-E6D9-E79B-86A928A511C7}"/>
              </a:ext>
            </a:extLst>
          </p:cNvPr>
          <p:cNvSpPr txBox="1"/>
          <p:nvPr/>
        </p:nvSpPr>
        <p:spPr>
          <a:xfrm>
            <a:off x="6964455" y="4232677"/>
            <a:ext cx="13321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Data</a:t>
            </a:r>
          </a:p>
        </p:txBody>
      </p:sp>
      <p:sp>
        <p:nvSpPr>
          <p:cNvPr id="24" name="TextBox 23">
            <a:extLst>
              <a:ext uri="{FF2B5EF4-FFF2-40B4-BE49-F238E27FC236}">
                <a16:creationId xmlns:a16="http://schemas.microsoft.com/office/drawing/2014/main" id="{0820BC10-6CBC-B408-F980-F0B5ADD1F10A}"/>
              </a:ext>
            </a:extLst>
          </p:cNvPr>
          <p:cNvSpPr txBox="1"/>
          <p:nvPr/>
        </p:nvSpPr>
        <p:spPr>
          <a:xfrm>
            <a:off x="6982638" y="4755125"/>
            <a:ext cx="26529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 Synthetic Data</a:t>
            </a:r>
          </a:p>
        </p:txBody>
      </p:sp>
      <p:sp>
        <p:nvSpPr>
          <p:cNvPr id="25" name="TextBox 24">
            <a:extLst>
              <a:ext uri="{FF2B5EF4-FFF2-40B4-BE49-F238E27FC236}">
                <a16:creationId xmlns:a16="http://schemas.microsoft.com/office/drawing/2014/main" id="{D0E11627-8945-C7C5-8FDC-3C596E6E2670}"/>
              </a:ext>
            </a:extLst>
          </p:cNvPr>
          <p:cNvSpPr txBox="1"/>
          <p:nvPr/>
        </p:nvSpPr>
        <p:spPr>
          <a:xfrm>
            <a:off x="9579498" y="4182354"/>
            <a:ext cx="8404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75%</a:t>
            </a:r>
          </a:p>
        </p:txBody>
      </p:sp>
      <p:sp>
        <p:nvSpPr>
          <p:cNvPr id="26" name="TextBox 25">
            <a:extLst>
              <a:ext uri="{FF2B5EF4-FFF2-40B4-BE49-F238E27FC236}">
                <a16:creationId xmlns:a16="http://schemas.microsoft.com/office/drawing/2014/main" id="{C1AE04D3-1DE2-F790-63E5-A6B8A784DC67}"/>
              </a:ext>
            </a:extLst>
          </p:cNvPr>
          <p:cNvSpPr txBox="1"/>
          <p:nvPr/>
        </p:nvSpPr>
        <p:spPr>
          <a:xfrm>
            <a:off x="9613117" y="4759459"/>
            <a:ext cx="8068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78%</a:t>
            </a:r>
            <a:endParaRPr lang="en-US" sz="2000">
              <a:solidFill>
                <a:srgbClr val="7F7F7F"/>
              </a:solidFill>
            </a:endParaRPr>
          </a:p>
        </p:txBody>
      </p:sp>
      <p:sp>
        <p:nvSpPr>
          <p:cNvPr id="6" name="Oval 5">
            <a:extLst>
              <a:ext uri="{FF2B5EF4-FFF2-40B4-BE49-F238E27FC236}">
                <a16:creationId xmlns:a16="http://schemas.microsoft.com/office/drawing/2014/main" id="{6C28D8B0-4746-890E-8D6E-9519517389C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28</a:t>
            </a:r>
            <a:endParaRPr lang="en-US"/>
          </a:p>
        </p:txBody>
      </p:sp>
    </p:spTree>
    <p:extLst>
      <p:ext uri="{BB962C8B-B14F-4D97-AF65-F5344CB8AC3E}">
        <p14:creationId xmlns:p14="http://schemas.microsoft.com/office/powerpoint/2010/main" val="232021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human body&#10;&#10;Description automatically generated">
            <a:extLst>
              <a:ext uri="{FF2B5EF4-FFF2-40B4-BE49-F238E27FC236}">
                <a16:creationId xmlns:a16="http://schemas.microsoft.com/office/drawing/2014/main" id="{3BCE28E5-F198-0C15-9ED0-44F007222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622" y="1487338"/>
            <a:ext cx="4193309" cy="4307443"/>
          </a:xfrm>
          <a:prstGeom prst="rect">
            <a:avLst/>
          </a:prstGeom>
        </p:spPr>
      </p:pic>
      <p:sp>
        <p:nvSpPr>
          <p:cNvPr id="4" name="Title 3">
            <a:extLst>
              <a:ext uri="{FF2B5EF4-FFF2-40B4-BE49-F238E27FC236}">
                <a16:creationId xmlns:a16="http://schemas.microsoft.com/office/drawing/2014/main" id="{CF10E4E0-461D-3A60-EA11-9D33A93197AA}"/>
              </a:ext>
            </a:extLst>
          </p:cNvPr>
          <p:cNvSpPr>
            <a:spLocks noGrp="1"/>
          </p:cNvSpPr>
          <p:nvPr>
            <p:ph type="title"/>
          </p:nvPr>
        </p:nvSpPr>
        <p:spPr>
          <a:xfrm>
            <a:off x="660400" y="1129098"/>
            <a:ext cx="10515600" cy="711047"/>
          </a:xfrm>
        </p:spPr>
        <p:txBody>
          <a:bodyPr/>
          <a:lstStyle/>
          <a:p>
            <a:pPr algn="ctr"/>
            <a:r>
              <a:rPr lang="en-US" sz="4000">
                <a:solidFill>
                  <a:schemeClr val="tx1">
                    <a:lumMod val="50000"/>
                    <a:lumOff val="50000"/>
                  </a:schemeClr>
                </a:solidFill>
              </a:rPr>
              <a:t>Aortic Dissection(AD) </a:t>
            </a:r>
            <a:endParaRPr lang="en-PK" sz="4000">
              <a:solidFill>
                <a:schemeClr val="tx1">
                  <a:lumMod val="50000"/>
                  <a:lumOff val="50000"/>
                </a:schemeClr>
              </a:solidFill>
            </a:endParaRPr>
          </a:p>
        </p:txBody>
      </p:sp>
      <p:sp>
        <p:nvSpPr>
          <p:cNvPr id="5" name="Content Placeholder 4">
            <a:extLst>
              <a:ext uri="{FF2B5EF4-FFF2-40B4-BE49-F238E27FC236}">
                <a16:creationId xmlns:a16="http://schemas.microsoft.com/office/drawing/2014/main" id="{F6C54886-25D1-C005-EE8E-77E3B2247476}"/>
              </a:ext>
            </a:extLst>
          </p:cNvPr>
          <p:cNvSpPr>
            <a:spLocks noGrp="1"/>
          </p:cNvSpPr>
          <p:nvPr>
            <p:ph idx="1"/>
          </p:nvPr>
        </p:nvSpPr>
        <p:spPr>
          <a:xfrm>
            <a:off x="663879" y="2161027"/>
            <a:ext cx="6772373" cy="3500310"/>
          </a:xfrm>
        </p:spPr>
        <p:txBody>
          <a:bodyPr vert="horz" lIns="91440" tIns="45720" rIns="91440" bIns="45720" rtlCol="0" anchor="t">
            <a:normAutofit/>
          </a:bodyPr>
          <a:lstStyle/>
          <a:p>
            <a:r>
              <a:rPr lang="en-US" sz="2800">
                <a:latin typeface="Inter"/>
              </a:rPr>
              <a:t>It occurs when a tear occurs in the inner layer of aorta, causing the inner and middle layers of the aorta to separate</a:t>
            </a:r>
          </a:p>
          <a:p>
            <a:r>
              <a:rPr lang="en-US" sz="2800">
                <a:latin typeface="Inter"/>
              </a:rPr>
              <a:t>Classification System</a:t>
            </a:r>
          </a:p>
          <a:p>
            <a:pPr lvl="1"/>
            <a:r>
              <a:rPr lang="en-US" sz="2800">
                <a:latin typeface="Inter"/>
              </a:rPr>
              <a:t>Stanford: Type A, Type B</a:t>
            </a:r>
          </a:p>
          <a:p>
            <a:pPr marL="457200" lvl="1" indent="0">
              <a:buNone/>
            </a:pPr>
            <a:endParaRPr lang="en-PK" sz="2800"/>
          </a:p>
        </p:txBody>
      </p:sp>
      <p:sp>
        <p:nvSpPr>
          <p:cNvPr id="8" name="TextBox 7">
            <a:extLst>
              <a:ext uri="{FF2B5EF4-FFF2-40B4-BE49-F238E27FC236}">
                <a16:creationId xmlns:a16="http://schemas.microsoft.com/office/drawing/2014/main" id="{9F3DB4A3-A91A-D86E-467B-C662767DFC7F}"/>
              </a:ext>
            </a:extLst>
          </p:cNvPr>
          <p:cNvSpPr txBox="1"/>
          <p:nvPr/>
        </p:nvSpPr>
        <p:spPr>
          <a:xfrm>
            <a:off x="827240" y="6411687"/>
            <a:ext cx="10461246" cy="369332"/>
          </a:xfrm>
          <a:prstGeom prst="rect">
            <a:avLst/>
          </a:prstGeom>
          <a:noFill/>
        </p:spPr>
        <p:txBody>
          <a:bodyPr wrap="square">
            <a:spAutoFit/>
          </a:bodyPr>
          <a:lstStyle/>
          <a:p>
            <a:r>
              <a:rPr lang="en-US">
                <a:solidFill>
                  <a:schemeClr val="bg1">
                    <a:lumMod val="75000"/>
                  </a:schemeClr>
                </a:solidFill>
              </a:rPr>
              <a:t>Image credits: </a:t>
            </a:r>
            <a:r>
              <a:rPr lang="en-PK">
                <a:solidFill>
                  <a:schemeClr val="bg1">
                    <a:lumMod val="75000"/>
                  </a:schemeClr>
                </a:solidFill>
              </a:rPr>
              <a:t>https://www.intechopen.com/chapters/44000</a:t>
            </a:r>
          </a:p>
        </p:txBody>
      </p:sp>
      <p:pic>
        <p:nvPicPr>
          <p:cNvPr id="6" name="Picture 5" descr="A logo of a eye with circuit board lines and words&#10;&#10;Description automatically generated">
            <a:extLst>
              <a:ext uri="{FF2B5EF4-FFF2-40B4-BE49-F238E27FC236}">
                <a16:creationId xmlns:a16="http://schemas.microsoft.com/office/drawing/2014/main" id="{8E601385-C130-0FAE-32FD-883F02006C35}"/>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B3B33972-019C-986B-89E0-A7B5067BC499}"/>
              </a:ext>
            </a:extLst>
          </p:cNvPr>
          <p:cNvSpPr/>
          <p:nvPr/>
        </p:nvSpPr>
        <p:spPr>
          <a:xfrm>
            <a:off x="5617" y="6382684"/>
            <a:ext cx="479434" cy="479555"/>
          </a:xfrm>
          <a:prstGeom prst="ellipse">
            <a:avLst/>
          </a:prstGeom>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a:t>2</a:t>
            </a:r>
          </a:p>
        </p:txBody>
      </p:sp>
      <p:sp>
        <p:nvSpPr>
          <p:cNvPr id="10" name="Oval 9">
            <a:extLst>
              <a:ext uri="{FF2B5EF4-FFF2-40B4-BE49-F238E27FC236}">
                <a16:creationId xmlns:a16="http://schemas.microsoft.com/office/drawing/2014/main" id="{BA4B2AEF-54C1-825E-3095-5B1309CAFBE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a:t>
            </a:r>
            <a:endParaRPr lang="en-US" sz="2400"/>
          </a:p>
        </p:txBody>
      </p:sp>
    </p:spTree>
    <p:extLst>
      <p:ext uri="{BB962C8B-B14F-4D97-AF65-F5344CB8AC3E}">
        <p14:creationId xmlns:p14="http://schemas.microsoft.com/office/powerpoint/2010/main" val="2358823498"/>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of a eye with circuit board lines and words&#10;&#10;Description automatically generated">
            <a:extLst>
              <a:ext uri="{FF2B5EF4-FFF2-40B4-BE49-F238E27FC236}">
                <a16:creationId xmlns:a16="http://schemas.microsoft.com/office/drawing/2014/main" id="{0DA58096-E3C1-7EBC-DEA6-B65070E9A4ED}"/>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8" name="Title 7">
            <a:extLst>
              <a:ext uri="{FF2B5EF4-FFF2-40B4-BE49-F238E27FC236}">
                <a16:creationId xmlns:a16="http://schemas.microsoft.com/office/drawing/2014/main" id="{6653BD48-180F-3605-1E17-EF6EFCE96B4E}"/>
              </a:ext>
            </a:extLst>
          </p:cNvPr>
          <p:cNvSpPr>
            <a:spLocks noGrp="1"/>
          </p:cNvSpPr>
          <p:nvPr>
            <p:ph type="title"/>
          </p:nvPr>
        </p:nvSpPr>
        <p:spPr/>
        <p:txBody>
          <a:bodyPr/>
          <a:lstStyle/>
          <a:p>
            <a:r>
              <a:rPr lang="en-GB" sz="4000"/>
              <a:t>Clinician's Feedback</a:t>
            </a:r>
            <a:endParaRPr lang="en-GB"/>
          </a:p>
        </p:txBody>
      </p:sp>
      <p:sp>
        <p:nvSpPr>
          <p:cNvPr id="10" name="TextBox 9">
            <a:extLst>
              <a:ext uri="{FF2B5EF4-FFF2-40B4-BE49-F238E27FC236}">
                <a16:creationId xmlns:a16="http://schemas.microsoft.com/office/drawing/2014/main" id="{CA3EE891-BB7F-2A8C-E5E4-6D12B9C69B77}"/>
              </a:ext>
            </a:extLst>
          </p:cNvPr>
          <p:cNvSpPr txBox="1"/>
          <p:nvPr/>
        </p:nvSpPr>
        <p:spPr>
          <a:xfrm>
            <a:off x="707326" y="1818839"/>
            <a:ext cx="10682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Twenty synthetic images per class were </a:t>
            </a:r>
            <a:r>
              <a:rPr lang="en-GB" err="1"/>
              <a:t>analyzed</a:t>
            </a:r>
            <a:r>
              <a:rPr lang="en-GB"/>
              <a:t> by a vascular surgeon to compare their similarities and differences with real TBAD images. </a:t>
            </a:r>
            <a:r>
              <a:rPr lang="en-GB">
                <a:ea typeface="+mn-lt"/>
                <a:cs typeface="+mn-lt"/>
              </a:rPr>
              <a:t>According to the clinical partner, </a:t>
            </a:r>
            <a:endParaRPr lang="en-US">
              <a:ea typeface="+mn-lt"/>
              <a:cs typeface="+mn-lt"/>
            </a:endParaRPr>
          </a:p>
        </p:txBody>
      </p:sp>
      <p:sp>
        <p:nvSpPr>
          <p:cNvPr id="11" name="TextBox 10">
            <a:extLst>
              <a:ext uri="{FF2B5EF4-FFF2-40B4-BE49-F238E27FC236}">
                <a16:creationId xmlns:a16="http://schemas.microsoft.com/office/drawing/2014/main" id="{90988C25-C7C4-1559-CA98-BB43D9CB45A9}"/>
              </a:ext>
            </a:extLst>
          </p:cNvPr>
          <p:cNvSpPr txBox="1"/>
          <p:nvPr/>
        </p:nvSpPr>
        <p:spPr>
          <a:xfrm>
            <a:off x="1080053" y="2637182"/>
            <a:ext cx="1003189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 </a:t>
            </a:r>
            <a:r>
              <a:rPr lang="en-US" i="1">
                <a:solidFill>
                  <a:srgbClr val="000000"/>
                </a:solidFill>
                <a:highlight>
                  <a:srgbClr val="FFFF00"/>
                </a:highlight>
              </a:rPr>
              <a:t>Synthetic images did demonstrate similarity to the real images.</a:t>
            </a:r>
            <a:r>
              <a:rPr lang="en-US" i="1"/>
              <a:t> Overall, this study demonstrated promise in being able to segment TL, FL, and FLT using real as well as synthetic data. </a:t>
            </a:r>
            <a:r>
              <a:rPr lang="en-US" i="1">
                <a:highlight>
                  <a:srgbClr val="FFFF00"/>
                </a:highlight>
              </a:rPr>
              <a:t>However, the synthetic dataset was subject to the same limitations as the real images.</a:t>
            </a:r>
            <a:r>
              <a:rPr lang="en-US" i="1"/>
              <a:t> In particular, the inability to accurately distinguish TL and FL in a single axial slice, out of context, i.e. in a clinical setting. In the existing clinical practice, physicians differentiate TL from FL by scrolling through all the axial images from a single patient and trace the TL from proximal to the entry tear to confirm it is the TL. Especially in dissections that meander down the aorta, confirmation of TL and FL relies on 3D CTA. </a:t>
            </a:r>
            <a:r>
              <a:rPr lang="en-US" i="1">
                <a:highlight>
                  <a:srgbClr val="FFFF00"/>
                </a:highlight>
              </a:rPr>
              <a:t>It is worth noting that in the absence of knowing the clinical age of the dissection (acute vs sub-acute vs chronic) it is challenging to understand how accurate FLT determination is, and this is reflected in the results from both the real and synthetic datasets in which segmentation of FLT is not very precise.</a:t>
            </a:r>
            <a:r>
              <a:rPr lang="en-US" i="1"/>
              <a:t> This presents a hurdle as the rate of thrombosis is a prognostic indicator for patient outcomes. The prognosis or clinical decision-making regarding the necessity of intervention to ascertain factors such as FLT, </a:t>
            </a:r>
            <a:r>
              <a:rPr lang="en-US" i="1" err="1"/>
              <a:t>malperfusion</a:t>
            </a:r>
            <a:r>
              <a:rPr lang="en-US" i="1"/>
              <a:t>, and the chronicity of dissection can be further improved by expanding the scope of this work to produce sequential frames with the help of advanced computing systems."</a:t>
            </a:r>
          </a:p>
        </p:txBody>
      </p:sp>
      <p:sp>
        <p:nvSpPr>
          <p:cNvPr id="13" name="Oval 12">
            <a:extLst>
              <a:ext uri="{FF2B5EF4-FFF2-40B4-BE49-F238E27FC236}">
                <a16:creationId xmlns:a16="http://schemas.microsoft.com/office/drawing/2014/main" id="{6A32A396-71AA-D649-A9E6-CDA7F5D0D98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29</a:t>
            </a:r>
            <a:endParaRPr lang="en-US"/>
          </a:p>
        </p:txBody>
      </p:sp>
    </p:spTree>
    <p:extLst>
      <p:ext uri="{BB962C8B-B14F-4D97-AF65-F5344CB8AC3E}">
        <p14:creationId xmlns:p14="http://schemas.microsoft.com/office/powerpoint/2010/main" val="1435749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3A1-4DAB-1910-7240-9631A6480190}"/>
              </a:ext>
            </a:extLst>
          </p:cNvPr>
          <p:cNvSpPr>
            <a:spLocks noGrp="1"/>
          </p:cNvSpPr>
          <p:nvPr>
            <p:ph type="title"/>
          </p:nvPr>
        </p:nvSpPr>
        <p:spPr/>
        <p:txBody>
          <a:bodyPr/>
          <a:lstStyle/>
          <a:p>
            <a:r>
              <a:rPr lang="en-US" sz="4000"/>
              <a:t>Limitations and Future Work</a:t>
            </a:r>
            <a:endParaRPr lang="en-US"/>
          </a:p>
        </p:txBody>
      </p:sp>
      <p:sp>
        <p:nvSpPr>
          <p:cNvPr id="3" name="Content Placeholder 2">
            <a:extLst>
              <a:ext uri="{FF2B5EF4-FFF2-40B4-BE49-F238E27FC236}">
                <a16:creationId xmlns:a16="http://schemas.microsoft.com/office/drawing/2014/main" id="{DC068FDC-498F-993A-1131-D46F022EE989}"/>
              </a:ext>
            </a:extLst>
          </p:cNvPr>
          <p:cNvSpPr>
            <a:spLocks noGrp="1"/>
          </p:cNvSpPr>
          <p:nvPr>
            <p:ph idx="1"/>
          </p:nvPr>
        </p:nvSpPr>
        <p:spPr/>
        <p:txBody>
          <a:bodyPr vert="horz" lIns="91440" tIns="45720" rIns="91440" bIns="45720" rtlCol="0" anchor="t">
            <a:normAutofit/>
          </a:bodyPr>
          <a:lstStyle/>
          <a:p>
            <a:r>
              <a:rPr lang="en-US">
                <a:latin typeface="Inter"/>
              </a:rPr>
              <a:t>This is a first step.</a:t>
            </a:r>
          </a:p>
          <a:p>
            <a:r>
              <a:rPr lang="en-US">
                <a:latin typeface="Inter"/>
              </a:rPr>
              <a:t>Based on clinician feedback, our focus will be on utilizing clinical data alongside CTA sequential data to enhance the diagnostic process.</a:t>
            </a:r>
            <a:endParaRPr lang="en-US"/>
          </a:p>
          <a:p>
            <a:r>
              <a:rPr lang="en-US">
                <a:latin typeface="Inter"/>
              </a:rPr>
              <a:t>Additionally, we will evaluate the performance of generating synthetic data and their corresponding masks for measuring aortic diameters</a:t>
            </a:r>
            <a:endParaRPr lang="en-US"/>
          </a:p>
        </p:txBody>
      </p:sp>
      <p:pic>
        <p:nvPicPr>
          <p:cNvPr id="5" name="Picture 4" descr="A logo of a eye with circuit board lines and words&#10;&#10;Description automatically generated">
            <a:extLst>
              <a:ext uri="{FF2B5EF4-FFF2-40B4-BE49-F238E27FC236}">
                <a16:creationId xmlns:a16="http://schemas.microsoft.com/office/drawing/2014/main" id="{2CB04B77-A284-2EA0-69F4-8A391A4178F8}"/>
              </a:ext>
            </a:extLst>
          </p:cNvPr>
          <p:cNvPicPr>
            <a:picLocks noChangeAspect="1"/>
          </p:cNvPicPr>
          <p:nvPr/>
        </p:nvPicPr>
        <p:blipFill>
          <a:blip r:embed="rId3"/>
          <a:stretch>
            <a:fillRect/>
          </a:stretch>
        </p:blipFill>
        <p:spPr>
          <a:xfrm>
            <a:off x="10959916" y="77816"/>
            <a:ext cx="1152719" cy="1123298"/>
          </a:xfrm>
          <a:prstGeom prst="rect">
            <a:avLst/>
          </a:prstGeom>
        </p:spPr>
      </p:pic>
      <p:sp>
        <p:nvSpPr>
          <p:cNvPr id="6" name="Oval 5">
            <a:extLst>
              <a:ext uri="{FF2B5EF4-FFF2-40B4-BE49-F238E27FC236}">
                <a16:creationId xmlns:a16="http://schemas.microsoft.com/office/drawing/2014/main" id="{145F9617-7C1D-1DA8-06DE-73A50D41F900}"/>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30</a:t>
            </a:r>
            <a:endParaRPr lang="en-US"/>
          </a:p>
        </p:txBody>
      </p:sp>
    </p:spTree>
    <p:extLst>
      <p:ext uri="{BB962C8B-B14F-4D97-AF65-F5344CB8AC3E}">
        <p14:creationId xmlns:p14="http://schemas.microsoft.com/office/powerpoint/2010/main" val="418029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7EE7-920C-51D0-760D-ED4502F305C2}"/>
              </a:ext>
            </a:extLst>
          </p:cNvPr>
          <p:cNvSpPr>
            <a:spLocks noGrp="1"/>
          </p:cNvSpPr>
          <p:nvPr>
            <p:ph type="title"/>
          </p:nvPr>
        </p:nvSpPr>
        <p:spPr>
          <a:xfrm>
            <a:off x="592674" y="1090685"/>
            <a:ext cx="8302289" cy="615900"/>
          </a:xfrm>
        </p:spPr>
        <p:txBody>
          <a:bodyPr/>
          <a:lstStyle/>
          <a:p>
            <a:r>
              <a:rPr lang="en-US" sz="4400" kern="1200">
                <a:solidFill>
                  <a:schemeClr val="tx1">
                    <a:lumMod val="50000"/>
                    <a:lumOff val="50000"/>
                  </a:schemeClr>
                </a:solidFill>
                <a:latin typeface="Calibri Light"/>
                <a:ea typeface="+mj-ea"/>
                <a:cs typeface="+mj-cs"/>
              </a:rPr>
              <a:t>References</a:t>
            </a:r>
            <a:endParaRPr lang="en-US">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033B876F-25AC-D424-5B81-67BF40F9D5AD}"/>
              </a:ext>
            </a:extLst>
          </p:cNvPr>
          <p:cNvSpPr>
            <a:spLocks noGrp="1"/>
          </p:cNvSpPr>
          <p:nvPr>
            <p:ph idx="1"/>
          </p:nvPr>
        </p:nvSpPr>
        <p:spPr>
          <a:xfrm>
            <a:off x="592674" y="1700390"/>
            <a:ext cx="10951434" cy="5348388"/>
          </a:xfrm>
        </p:spPr>
        <p:txBody>
          <a:bodyPr vert="horz" lIns="91440" tIns="45720" rIns="91440" bIns="45720" rtlCol="0" anchor="t">
            <a:normAutofit fontScale="92500" lnSpcReduction="10000"/>
          </a:bodyPr>
          <a:lstStyle/>
          <a:p>
            <a:pPr>
              <a:lnSpc>
                <a:spcPct val="100000"/>
              </a:lnSpc>
              <a:spcBef>
                <a:spcPts val="0"/>
              </a:spcBef>
              <a:buAutoNum type="arabicPeriod"/>
            </a:pPr>
            <a:r>
              <a:rPr lang="en-US">
                <a:latin typeface="Inter"/>
              </a:rPr>
              <a:t>Yao, Z., Xie, W., Zhang, J., Dong, Y., Qiu, H., Yuan, H., ... &amp; Huang, M. (2021). </a:t>
            </a:r>
            <a:r>
              <a:rPr lang="en-US" err="1">
                <a:latin typeface="Inter"/>
              </a:rPr>
              <a:t>Imagetbad</a:t>
            </a:r>
            <a:r>
              <a:rPr lang="en-US">
                <a:latin typeface="Inter"/>
              </a:rPr>
              <a:t>: A 3d computed tomography angiography image dataset for automatic segmentation of type-b aortic dissection. </a:t>
            </a:r>
            <a:r>
              <a:rPr lang="en-US" i="1">
                <a:latin typeface="Inter"/>
              </a:rPr>
              <a:t>Frontiers in Physiology</a:t>
            </a:r>
            <a:r>
              <a:rPr lang="en-US">
                <a:latin typeface="Inter"/>
              </a:rPr>
              <a:t>, </a:t>
            </a:r>
            <a:r>
              <a:rPr lang="en-US" i="1">
                <a:latin typeface="Inter"/>
              </a:rPr>
              <a:t>12</a:t>
            </a:r>
            <a:r>
              <a:rPr lang="en-US">
                <a:latin typeface="Inter"/>
              </a:rPr>
              <a:t>, 732711.</a:t>
            </a:r>
            <a:endParaRPr lang="en-US">
              <a:latin typeface="Inter"/>
              <a:cs typeface="Times New Roman" panose="02020603050405020304" pitchFamily="18" charset="0"/>
            </a:endParaRPr>
          </a:p>
          <a:p>
            <a:pPr>
              <a:lnSpc>
                <a:spcPct val="100000"/>
              </a:lnSpc>
              <a:spcBef>
                <a:spcPts val="0"/>
              </a:spcBef>
              <a:buFont typeface="Arial" panose="020B0604020202020204" pitchFamily="34" charset="0"/>
              <a:buAutoNum type="arabicPeriod"/>
            </a:pPr>
            <a:r>
              <a:rPr lang="en-US">
                <a:solidFill>
                  <a:srgbClr val="222222"/>
                </a:solidFill>
                <a:latin typeface="Times New Roman"/>
                <a:cs typeface="Times New Roman"/>
              </a:rPr>
              <a:t>Tsai, T. T., Schlicht, M. S., Khanafer, K., Bull, J. L., </a:t>
            </a:r>
            <a:r>
              <a:rPr lang="en-US" err="1">
                <a:solidFill>
                  <a:srgbClr val="222222"/>
                </a:solidFill>
                <a:latin typeface="Times New Roman"/>
                <a:cs typeface="Times New Roman"/>
              </a:rPr>
              <a:t>Valassis</a:t>
            </a:r>
            <a:r>
              <a:rPr lang="en-US">
                <a:solidFill>
                  <a:srgbClr val="222222"/>
                </a:solidFill>
                <a:latin typeface="Times New Roman"/>
                <a:cs typeface="Times New Roman"/>
              </a:rPr>
              <a:t>, D. T., Williams, D. M., ... &amp; Eagle, K. A. (2008). Tear size and location impacts false lumen pressure in an ex vivo model of chronic type B aortic dissection. </a:t>
            </a:r>
            <a:r>
              <a:rPr lang="en-US" i="1">
                <a:solidFill>
                  <a:srgbClr val="222222"/>
                </a:solidFill>
                <a:latin typeface="Times New Roman"/>
                <a:cs typeface="Times New Roman"/>
              </a:rPr>
              <a:t>Journal of vascular surgery</a:t>
            </a:r>
            <a:r>
              <a:rPr lang="en-US">
                <a:solidFill>
                  <a:srgbClr val="222222"/>
                </a:solidFill>
                <a:latin typeface="Times New Roman"/>
                <a:cs typeface="Times New Roman"/>
              </a:rPr>
              <a:t>, </a:t>
            </a:r>
            <a:r>
              <a:rPr lang="en-US" i="1">
                <a:solidFill>
                  <a:srgbClr val="222222"/>
                </a:solidFill>
                <a:latin typeface="Times New Roman"/>
                <a:cs typeface="Times New Roman"/>
              </a:rPr>
              <a:t>47</a:t>
            </a:r>
            <a:r>
              <a:rPr lang="en-US">
                <a:solidFill>
                  <a:srgbClr val="222222"/>
                </a:solidFill>
                <a:latin typeface="Times New Roman"/>
                <a:cs typeface="Times New Roman"/>
              </a:rPr>
              <a:t>(4), 844-851.</a:t>
            </a:r>
            <a:endParaRPr lang="en-US">
              <a:latin typeface="Times New Roman"/>
              <a:cs typeface="Times New Roman"/>
            </a:endParaRPr>
          </a:p>
          <a:p>
            <a:pPr>
              <a:lnSpc>
                <a:spcPct val="100000"/>
              </a:lnSpc>
              <a:spcBef>
                <a:spcPts val="0"/>
              </a:spcBef>
              <a:buAutoNum type="arabicPeriod"/>
            </a:pPr>
            <a:r>
              <a:rPr lang="en-US">
                <a:latin typeface="Times New Roman"/>
                <a:cs typeface="Times New Roman"/>
              </a:rPr>
              <a:t>Yuan, X., </a:t>
            </a:r>
            <a:r>
              <a:rPr lang="en-US" err="1">
                <a:latin typeface="Times New Roman"/>
                <a:cs typeface="Times New Roman"/>
              </a:rPr>
              <a:t>Mitsis</a:t>
            </a:r>
            <a:r>
              <a:rPr lang="en-US">
                <a:latin typeface="Times New Roman"/>
                <a:cs typeface="Times New Roman"/>
              </a:rPr>
              <a:t>, A., &amp; Nienaber, C. A. (2022). Current understanding of aortic dissection. </a:t>
            </a:r>
            <a:r>
              <a:rPr lang="en-US" i="1">
                <a:latin typeface="Times New Roman"/>
                <a:cs typeface="Times New Roman"/>
              </a:rPr>
              <a:t>Life</a:t>
            </a:r>
            <a:r>
              <a:rPr lang="en-US">
                <a:latin typeface="Times New Roman"/>
                <a:cs typeface="Times New Roman"/>
              </a:rPr>
              <a:t>, </a:t>
            </a:r>
            <a:r>
              <a:rPr lang="en-US" i="1">
                <a:latin typeface="Times New Roman"/>
                <a:cs typeface="Times New Roman"/>
              </a:rPr>
              <a:t>12</a:t>
            </a:r>
            <a:r>
              <a:rPr lang="en-US">
                <a:latin typeface="Times New Roman"/>
                <a:cs typeface="Times New Roman"/>
              </a:rPr>
              <a:t>(10), 1606.</a:t>
            </a:r>
          </a:p>
          <a:p>
            <a:pPr>
              <a:lnSpc>
                <a:spcPct val="100000"/>
              </a:lnSpc>
              <a:spcBef>
                <a:spcPts val="0"/>
              </a:spcBef>
              <a:buAutoNum type="arabicPeriod"/>
            </a:pPr>
            <a:r>
              <a:rPr lang="en-US">
                <a:latin typeface="Times New Roman"/>
                <a:cs typeface="Times New Roman"/>
              </a:rPr>
              <a:t>A. </a:t>
            </a:r>
            <a:r>
              <a:rPr lang="en-US" err="1">
                <a:latin typeface="Times New Roman"/>
                <a:cs typeface="Times New Roman"/>
              </a:rPr>
              <a:t>Karthikesalingam</a:t>
            </a:r>
            <a:r>
              <a:rPr lang="en-US">
                <a:latin typeface="Times New Roman"/>
                <a:cs typeface="Times New Roman"/>
              </a:rPr>
              <a:t>, The diagnosis and management of aortic dissection, Vascular and Endovascular Surgery 44 (2010) 165–169. </a:t>
            </a:r>
          </a:p>
          <a:p>
            <a:pPr>
              <a:lnSpc>
                <a:spcPct val="100000"/>
              </a:lnSpc>
              <a:spcBef>
                <a:spcPts val="0"/>
              </a:spcBef>
              <a:buAutoNum type="arabicPeriod"/>
            </a:pPr>
            <a:r>
              <a:rPr lang="en-US">
                <a:latin typeface="Times New Roman"/>
                <a:cs typeface="Times New Roman"/>
              </a:rPr>
              <a:t> M. S. Hansen, G. J. </a:t>
            </a:r>
            <a:r>
              <a:rPr lang="en-US" err="1">
                <a:latin typeface="Times New Roman"/>
                <a:cs typeface="Times New Roman"/>
              </a:rPr>
              <a:t>Nogareda</a:t>
            </a:r>
            <a:r>
              <a:rPr lang="en-US">
                <a:latin typeface="Times New Roman"/>
                <a:cs typeface="Times New Roman"/>
              </a:rPr>
              <a:t>, S. J. Hutchison, Frequency of and inappropriate treatment of misdiagnosis of acute aortic dissection, The American journal of cardiology 99 (6) (2007) 852–856. </a:t>
            </a:r>
            <a:endParaRPr lang="en-US">
              <a:latin typeface="Aptos"/>
              <a:cs typeface="Times New Roman"/>
            </a:endParaRPr>
          </a:p>
          <a:p>
            <a:pPr>
              <a:lnSpc>
                <a:spcPct val="100000"/>
              </a:lnSpc>
              <a:spcBef>
                <a:spcPts val="0"/>
              </a:spcBef>
              <a:buAutoNum type="arabicPeriod"/>
            </a:pPr>
            <a:r>
              <a:rPr lang="en-GB">
                <a:latin typeface="Aptos"/>
                <a:cs typeface="Times New Roman"/>
              </a:rPr>
              <a:t>Cao, L., Shi, R., Ge, Y., Xing, L., Zuo, P., Jia, Y., ... &amp; Guo, W. (2019). Fully automatic segmentation of type B aortic dissection from CTA images enabled by deep learning. European journal of radiology, 121, 108713.</a:t>
            </a:r>
            <a:endParaRPr lang="en-US">
              <a:latin typeface="Aptos"/>
              <a:cs typeface="Times New Roman"/>
            </a:endParaRPr>
          </a:p>
          <a:p>
            <a:pPr>
              <a:lnSpc>
                <a:spcPct val="100000"/>
              </a:lnSpc>
              <a:spcBef>
                <a:spcPts val="0"/>
              </a:spcBef>
              <a:buAutoNum type="arabicPeriod"/>
            </a:pPr>
            <a:r>
              <a:rPr lang="en-GB" sz="2200" err="1">
                <a:latin typeface="Aptos"/>
                <a:cs typeface="Times New Roman" panose="02020603050405020304" pitchFamily="18" charset="0"/>
              </a:rPr>
              <a:t>Wobben</a:t>
            </a:r>
            <a:r>
              <a:rPr lang="en-GB" sz="2200">
                <a:latin typeface="Aptos"/>
                <a:cs typeface="Times New Roman" panose="02020603050405020304" pitchFamily="18" charset="0"/>
              </a:rPr>
              <a:t>, L. D., </a:t>
            </a:r>
            <a:r>
              <a:rPr lang="en-GB" sz="2200" err="1">
                <a:latin typeface="Aptos"/>
                <a:cs typeface="Times New Roman" panose="02020603050405020304" pitchFamily="18" charset="0"/>
              </a:rPr>
              <a:t>Codari</a:t>
            </a:r>
            <a:r>
              <a:rPr lang="en-GB" sz="2200">
                <a:latin typeface="Aptos"/>
                <a:cs typeface="Times New Roman" panose="02020603050405020304" pitchFamily="18" charset="0"/>
              </a:rPr>
              <a:t>, M., </a:t>
            </a:r>
            <a:r>
              <a:rPr lang="en-GB" sz="2200" err="1">
                <a:latin typeface="Aptos"/>
                <a:cs typeface="Times New Roman" panose="02020603050405020304" pitchFamily="18" charset="0"/>
              </a:rPr>
              <a:t>Mistelbauer</a:t>
            </a:r>
            <a:r>
              <a:rPr lang="en-GB" sz="2200">
                <a:latin typeface="Aptos"/>
                <a:cs typeface="Times New Roman" panose="02020603050405020304" pitchFamily="18" charset="0"/>
              </a:rPr>
              <a:t>, G., Pepe, A., </a:t>
            </a:r>
            <a:r>
              <a:rPr lang="en-GB" sz="2200" err="1">
                <a:latin typeface="Aptos"/>
                <a:cs typeface="Times New Roman" panose="02020603050405020304" pitchFamily="18" charset="0"/>
              </a:rPr>
              <a:t>Higashigaito</a:t>
            </a:r>
            <a:r>
              <a:rPr lang="en-GB" sz="2200">
                <a:latin typeface="Aptos"/>
                <a:cs typeface="Times New Roman" panose="02020603050405020304" pitchFamily="18" charset="0"/>
              </a:rPr>
              <a:t>, K., Hahn, L. D., ... &amp; </a:t>
            </a:r>
            <a:r>
              <a:rPr lang="en-GB" sz="2200" err="1">
                <a:latin typeface="Aptos"/>
                <a:cs typeface="Times New Roman" panose="02020603050405020304" pitchFamily="18" charset="0"/>
              </a:rPr>
              <a:t>Willemink</a:t>
            </a:r>
            <a:r>
              <a:rPr lang="en-GB" sz="2200">
                <a:latin typeface="Aptos"/>
                <a:cs typeface="Times New Roman" panose="02020603050405020304" pitchFamily="18" charset="0"/>
              </a:rPr>
              <a:t>, M. J. (2021, November). Deep learning-based 3D segmentation of true lumen, false lumen, and false lumen thrombosis in type-B aortic dissection. In 2021 43rd Annual International Conference of the IEEE Engineering in Medicine &amp; Biology Society (EMBC) (pp. 3912-3915). IEEE.</a:t>
            </a:r>
            <a:endParaRPr lang="en-GB">
              <a:latin typeface="Aptos"/>
              <a:cs typeface="Times New Roman" panose="02020603050405020304" pitchFamily="18" charset="0"/>
            </a:endParaRPr>
          </a:p>
          <a:p>
            <a:pPr>
              <a:lnSpc>
                <a:spcPct val="100000"/>
              </a:lnSpc>
              <a:spcBef>
                <a:spcPts val="0"/>
              </a:spcBef>
              <a:buAutoNum type="arabicPeriod"/>
            </a:pPr>
            <a:endParaRPr lang="en-US">
              <a:latin typeface="Times New Roman" panose="02020603050405020304" pitchFamily="18" charset="0"/>
              <a:cs typeface="Times New Roman" panose="02020603050405020304" pitchFamily="18" charset="0"/>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04F93296-4971-CE20-EB89-8A68623ECF0B}"/>
              </a:ext>
            </a:extLst>
          </p:cNvPr>
          <p:cNvPicPr>
            <a:picLocks noChangeAspect="1"/>
          </p:cNvPicPr>
          <p:nvPr/>
        </p:nvPicPr>
        <p:blipFill>
          <a:blip r:embed="rId2"/>
          <a:stretch>
            <a:fillRect/>
          </a:stretch>
        </p:blipFill>
        <p:spPr>
          <a:xfrm>
            <a:off x="10959916" y="77816"/>
            <a:ext cx="1152719" cy="1123298"/>
          </a:xfrm>
          <a:prstGeom prst="rect">
            <a:avLst/>
          </a:prstGeom>
        </p:spPr>
      </p:pic>
    </p:spTree>
    <p:extLst>
      <p:ext uri="{BB962C8B-B14F-4D97-AF65-F5344CB8AC3E}">
        <p14:creationId xmlns:p14="http://schemas.microsoft.com/office/powerpoint/2010/main" val="470000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3B87-DDCC-CF2E-F28A-F2A5A6BE9E8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718AFE-85C0-F92F-06D8-7C04A720956E}"/>
              </a:ext>
            </a:extLst>
          </p:cNvPr>
          <p:cNvSpPr>
            <a:spLocks noGrp="1"/>
          </p:cNvSpPr>
          <p:nvPr>
            <p:ph idx="1"/>
          </p:nvPr>
        </p:nvSpPr>
        <p:spPr/>
        <p:txBody>
          <a:bodyPr vert="horz" lIns="91440" tIns="45720" rIns="91440" bIns="45720" rtlCol="0" anchor="t">
            <a:normAutofit/>
          </a:bodyPr>
          <a:lstStyle/>
          <a:p>
            <a:pPr marL="342900" indent="-342900">
              <a:lnSpc>
                <a:spcPct val="100000"/>
              </a:lnSpc>
              <a:spcBef>
                <a:spcPts val="0"/>
              </a:spcBef>
              <a:buAutoNum type="arabicPeriod"/>
            </a:pPr>
            <a:r>
              <a:rPr lang="en-GB" sz="1900">
                <a:ea typeface="+mn-lt"/>
                <a:cs typeface="+mn-lt"/>
              </a:rPr>
              <a:t>Cao, L., Shi, R., Ge, Y., Xing, L., Zuo, P., Jia, Y., ... &amp; Guo, W. (2019). Fully automatic segmentation of type B aortic dissection from CTA images enabled by deep learning. European journal of radiology, 121, 108713.</a:t>
            </a:r>
            <a:endParaRPr lang="en-US" sz="1900"/>
          </a:p>
          <a:p>
            <a:pPr marL="342900" indent="-342900">
              <a:lnSpc>
                <a:spcPct val="100000"/>
              </a:lnSpc>
              <a:spcBef>
                <a:spcPts val="0"/>
              </a:spcBef>
              <a:buAutoNum type="arabicPeriod"/>
            </a:pPr>
            <a:r>
              <a:rPr lang="en-GB" sz="2000" err="1">
                <a:ea typeface="+mn-lt"/>
                <a:cs typeface="+mn-lt"/>
              </a:rPr>
              <a:t>Wobben</a:t>
            </a:r>
            <a:r>
              <a:rPr lang="en-GB" sz="2000">
                <a:ea typeface="+mn-lt"/>
                <a:cs typeface="+mn-lt"/>
              </a:rPr>
              <a:t>, L. D., </a:t>
            </a:r>
            <a:r>
              <a:rPr lang="en-GB" sz="2000" err="1">
                <a:ea typeface="+mn-lt"/>
                <a:cs typeface="+mn-lt"/>
              </a:rPr>
              <a:t>Codari</a:t>
            </a:r>
            <a:r>
              <a:rPr lang="en-GB" sz="2000">
                <a:ea typeface="+mn-lt"/>
                <a:cs typeface="+mn-lt"/>
              </a:rPr>
              <a:t>, M., </a:t>
            </a:r>
            <a:r>
              <a:rPr lang="en-GB" sz="2000" err="1">
                <a:ea typeface="+mn-lt"/>
                <a:cs typeface="+mn-lt"/>
              </a:rPr>
              <a:t>Mistelbauer</a:t>
            </a:r>
            <a:r>
              <a:rPr lang="en-GB" sz="2000">
                <a:ea typeface="+mn-lt"/>
                <a:cs typeface="+mn-lt"/>
              </a:rPr>
              <a:t>, G., Pepe, A., </a:t>
            </a:r>
            <a:r>
              <a:rPr lang="en-GB" sz="2000" err="1">
                <a:ea typeface="+mn-lt"/>
                <a:cs typeface="+mn-lt"/>
              </a:rPr>
              <a:t>Higashigaito</a:t>
            </a:r>
            <a:r>
              <a:rPr lang="en-GB" sz="2000">
                <a:ea typeface="+mn-lt"/>
                <a:cs typeface="+mn-lt"/>
              </a:rPr>
              <a:t>, K., Hahn, L. D., ... &amp; </a:t>
            </a:r>
            <a:r>
              <a:rPr lang="en-GB" sz="2000" err="1">
                <a:ea typeface="+mn-lt"/>
                <a:cs typeface="+mn-lt"/>
              </a:rPr>
              <a:t>Willemink</a:t>
            </a:r>
            <a:r>
              <a:rPr lang="en-GB" sz="2000">
                <a:ea typeface="+mn-lt"/>
                <a:cs typeface="+mn-lt"/>
              </a:rPr>
              <a:t>, M. J. (2021, November). Deep learning-based 3D segmentation of true lumen, false lumen, and false lumen thrombosis in type-B aortic dissection. In 2021 43rd Annual International Conference of the IEEE Engineering in Medicine &amp; Biology Society (EMBC) (pp. 3912-3915). IEEE</a:t>
            </a:r>
            <a:endParaRPr lang="en-GB"/>
          </a:p>
        </p:txBody>
      </p:sp>
      <p:sp>
        <p:nvSpPr>
          <p:cNvPr id="4" name="Footer Placeholder 3">
            <a:extLst>
              <a:ext uri="{FF2B5EF4-FFF2-40B4-BE49-F238E27FC236}">
                <a16:creationId xmlns:a16="http://schemas.microsoft.com/office/drawing/2014/main" id="{60A2EF02-897D-D989-9E32-C038E91364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D41DA-7A93-34B9-0B67-33336441581A}"/>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625692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F346-9917-D080-A7E8-9164C872B981}"/>
              </a:ext>
            </a:extLst>
          </p:cNvPr>
          <p:cNvSpPr>
            <a:spLocks noGrp="1"/>
          </p:cNvSpPr>
          <p:nvPr>
            <p:ph type="title"/>
          </p:nvPr>
        </p:nvSpPr>
        <p:spPr>
          <a:xfrm>
            <a:off x="1640471" y="2286487"/>
            <a:ext cx="9489485" cy="615900"/>
          </a:xfrm>
        </p:spPr>
        <p:txBody>
          <a:bodyPr/>
          <a:lstStyle/>
          <a:p>
            <a:r>
              <a:rPr lang="en-US" sz="6600">
                <a:solidFill>
                  <a:srgbClr val="8065FF"/>
                </a:solidFill>
                <a:latin typeface="Arial"/>
                <a:cs typeface="Arial"/>
              </a:rPr>
              <a:t>Thank you for listening!</a:t>
            </a:r>
            <a:endParaRPr lang="en-US"/>
          </a:p>
          <a:p>
            <a:br>
              <a:rPr lang="en-US"/>
            </a:br>
            <a:endParaRPr lang="en-US"/>
          </a:p>
        </p:txBody>
      </p:sp>
      <p:sp>
        <p:nvSpPr>
          <p:cNvPr id="3" name="Content Placeholder 2">
            <a:extLst>
              <a:ext uri="{FF2B5EF4-FFF2-40B4-BE49-F238E27FC236}">
                <a16:creationId xmlns:a16="http://schemas.microsoft.com/office/drawing/2014/main" id="{5BEAE649-8D0C-1D93-D468-BAC74FAA5764}"/>
              </a:ext>
            </a:extLst>
          </p:cNvPr>
          <p:cNvSpPr>
            <a:spLocks noGrp="1"/>
          </p:cNvSpPr>
          <p:nvPr>
            <p:ph idx="1"/>
          </p:nvPr>
        </p:nvSpPr>
        <p:spPr>
          <a:xfrm>
            <a:off x="1826242" y="3207936"/>
            <a:ext cx="4852376" cy="480093"/>
          </a:xfrm>
        </p:spPr>
        <p:txBody>
          <a:bodyPr vert="horz" lIns="91440" tIns="45720" rIns="91440" bIns="45720" rtlCol="0" anchor="t">
            <a:noAutofit/>
          </a:bodyPr>
          <a:lstStyle/>
          <a:p>
            <a:pPr marL="0" indent="0">
              <a:buNone/>
            </a:pPr>
            <a:r>
              <a:rPr lang="en-US" sz="2800">
                <a:latin typeface="Inter"/>
              </a:rPr>
              <a:t>I welcome any questions</a:t>
            </a:r>
            <a:endParaRPr lang="en-US" sz="2800"/>
          </a:p>
        </p:txBody>
      </p:sp>
    </p:spTree>
    <p:extLst>
      <p:ext uri="{BB962C8B-B14F-4D97-AF65-F5344CB8AC3E}">
        <p14:creationId xmlns:p14="http://schemas.microsoft.com/office/powerpoint/2010/main" val="390285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667644" y="1130943"/>
            <a:ext cx="10446692" cy="592810"/>
          </a:xfrm>
        </p:spPr>
        <p:txBody>
          <a:bodyPr/>
          <a:lstStyle/>
          <a:p>
            <a:pPr algn="ctr"/>
            <a:r>
              <a:rPr lang="en-GB" sz="4000">
                <a:solidFill>
                  <a:schemeClr val="tx1">
                    <a:lumMod val="50000"/>
                    <a:lumOff val="50000"/>
                  </a:schemeClr>
                </a:solidFill>
              </a:rPr>
              <a:t>Type-B Aortic Dissection (TBAD)</a:t>
            </a:r>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831632" y="2225290"/>
            <a:ext cx="5807516" cy="4167438"/>
          </a:xfrm>
        </p:spPr>
        <p:txBody>
          <a:bodyPr vert="horz" lIns="91440" tIns="45720" rIns="91440" bIns="45720" rtlCol="0" anchor="t">
            <a:noAutofit/>
          </a:bodyPr>
          <a:lstStyle/>
          <a:p>
            <a:r>
              <a:rPr lang="en-GB" sz="2800">
                <a:latin typeface="Inter"/>
                <a:cs typeface="Arial"/>
              </a:rPr>
              <a:t>Dissection taking place in the descending aorta.</a:t>
            </a:r>
            <a:endParaRPr lang="en-US" sz="2800">
              <a:latin typeface="Inter"/>
            </a:endParaRPr>
          </a:p>
          <a:p>
            <a:r>
              <a:rPr lang="en-GB" sz="2800">
                <a:latin typeface="Inter"/>
                <a:cs typeface="Arial"/>
              </a:rPr>
              <a:t>Appearance of FLT</a:t>
            </a:r>
          </a:p>
          <a:p>
            <a:r>
              <a:rPr lang="en-GB" sz="2800">
                <a:latin typeface="Inter"/>
                <a:cs typeface="Arial"/>
              </a:rPr>
              <a:t>Imaging: CTA</a:t>
            </a:r>
            <a:endParaRPr lang="en-GB" sz="2800">
              <a:cs typeface="Arial"/>
            </a:endParaRPr>
          </a:p>
          <a:p>
            <a:r>
              <a:rPr lang="en-GB" sz="2800">
                <a:latin typeface="Inter"/>
                <a:cs typeface="Arial"/>
              </a:rPr>
              <a:t>Diagnostic process of TBAD involves segmentation of FL, TL, FLT.</a:t>
            </a:r>
          </a:p>
          <a:p>
            <a:r>
              <a:rPr lang="en-GB" sz="2800">
                <a:latin typeface="Inter"/>
                <a:cs typeface="Arial"/>
              </a:rPr>
              <a:t>Manual segmentation is laborious and time taking.</a:t>
            </a:r>
          </a:p>
        </p:txBody>
      </p:sp>
      <p:sp>
        <p:nvSpPr>
          <p:cNvPr id="5" name="TextBox 4">
            <a:extLst>
              <a:ext uri="{FF2B5EF4-FFF2-40B4-BE49-F238E27FC236}">
                <a16:creationId xmlns:a16="http://schemas.microsoft.com/office/drawing/2014/main" id="{1A83E027-D013-4463-6F09-609A92E4E5F3}"/>
              </a:ext>
            </a:extLst>
          </p:cNvPr>
          <p:cNvSpPr txBox="1"/>
          <p:nvPr/>
        </p:nvSpPr>
        <p:spPr>
          <a:xfrm>
            <a:off x="827240" y="6411687"/>
            <a:ext cx="10461246" cy="369332"/>
          </a:xfrm>
          <a:prstGeom prst="rect">
            <a:avLst/>
          </a:prstGeom>
          <a:noFill/>
        </p:spPr>
        <p:txBody>
          <a:bodyPr wrap="square" lIns="91440" tIns="45720" rIns="91440" bIns="45720" anchor="t">
            <a:spAutoFit/>
          </a:bodyPr>
          <a:lstStyle/>
          <a:p>
            <a:r>
              <a:rPr lang="en-US">
                <a:solidFill>
                  <a:schemeClr val="bg1">
                    <a:lumMod val="75000"/>
                  </a:schemeClr>
                </a:solidFill>
                <a:ea typeface="+mn-lt"/>
                <a:cs typeface="+mn-lt"/>
              </a:rPr>
              <a:t>Image Credits: https://www.intechopen.com/chapters/44000</a:t>
            </a:r>
            <a:endParaRPr lang="en-US">
              <a:solidFill>
                <a:schemeClr val="bg1">
                  <a:lumMod val="75000"/>
                </a:schemeClr>
              </a:solidFill>
            </a:endParaRPr>
          </a:p>
        </p:txBody>
      </p:sp>
      <p:pic>
        <p:nvPicPr>
          <p:cNvPr id="8" name="Picture 7" descr="A diagram of the endoscopy&#10;&#10;Description automatically generated">
            <a:extLst>
              <a:ext uri="{FF2B5EF4-FFF2-40B4-BE49-F238E27FC236}">
                <a16:creationId xmlns:a16="http://schemas.microsoft.com/office/drawing/2014/main" id="{2B8F9ABA-E1AE-CA74-B356-C37BBD73991D}"/>
              </a:ext>
            </a:extLst>
          </p:cNvPr>
          <p:cNvPicPr>
            <a:picLocks noChangeAspect="1"/>
          </p:cNvPicPr>
          <p:nvPr/>
        </p:nvPicPr>
        <p:blipFill>
          <a:blip r:embed="rId3"/>
          <a:stretch>
            <a:fillRect/>
          </a:stretch>
        </p:blipFill>
        <p:spPr>
          <a:xfrm>
            <a:off x="6998503" y="1931040"/>
            <a:ext cx="4922982" cy="3703205"/>
          </a:xfrm>
          <a:prstGeom prst="rect">
            <a:avLst/>
          </a:prstGeom>
        </p:spPr>
      </p:pic>
      <p:pic>
        <p:nvPicPr>
          <p:cNvPr id="6" name="Picture 5" descr="A logo of a eye with circuit board lines and words&#10;&#10;Description automatically generated">
            <a:extLst>
              <a:ext uri="{FF2B5EF4-FFF2-40B4-BE49-F238E27FC236}">
                <a16:creationId xmlns:a16="http://schemas.microsoft.com/office/drawing/2014/main" id="{44B2756F-E21C-9FD7-199E-3A7AAE5FAE3C}"/>
              </a:ext>
            </a:extLst>
          </p:cNvPr>
          <p:cNvPicPr>
            <a:picLocks noChangeAspect="1"/>
          </p:cNvPicPr>
          <p:nvPr/>
        </p:nvPicPr>
        <p:blipFill>
          <a:blip r:embed="rId4"/>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B73CEEF1-6B2A-B459-8758-29E051BB9C68}"/>
              </a:ext>
            </a:extLst>
          </p:cNvPr>
          <p:cNvSpPr/>
          <p:nvPr/>
        </p:nvSpPr>
        <p:spPr>
          <a:xfrm>
            <a:off x="5617" y="6394590"/>
            <a:ext cx="479434" cy="479555"/>
          </a:xfrm>
          <a:prstGeom prst="ellipse">
            <a:avLst/>
          </a:prstGeom>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a:t>3</a:t>
            </a:r>
          </a:p>
        </p:txBody>
      </p:sp>
      <p:sp>
        <p:nvSpPr>
          <p:cNvPr id="10" name="Oval 9">
            <a:extLst>
              <a:ext uri="{FF2B5EF4-FFF2-40B4-BE49-F238E27FC236}">
                <a16:creationId xmlns:a16="http://schemas.microsoft.com/office/drawing/2014/main" id="{EB5AD404-52C3-5EA3-3843-65A65347891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3</a:t>
            </a:r>
            <a:endParaRPr lang="en-US" sz="2400"/>
          </a:p>
        </p:txBody>
      </p:sp>
    </p:spTree>
    <p:extLst>
      <p:ext uri="{BB962C8B-B14F-4D97-AF65-F5344CB8AC3E}">
        <p14:creationId xmlns:p14="http://schemas.microsoft.com/office/powerpoint/2010/main" val="193231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316359" y="835413"/>
            <a:ext cx="11428225" cy="605462"/>
          </a:xfrm>
        </p:spPr>
        <p:txBody>
          <a:bodyPr/>
          <a:lstStyle/>
          <a:p>
            <a:pPr algn="ctr"/>
            <a:r>
              <a:rPr lang="en-US" sz="5000">
                <a:solidFill>
                  <a:schemeClr val="tx1">
                    <a:lumMod val="50000"/>
                    <a:lumOff val="50000"/>
                  </a:schemeClr>
                </a:solidFill>
              </a:rPr>
              <a:t>Motivation</a:t>
            </a:r>
            <a:endParaRPr lang="en-US">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1121500" y="1863853"/>
            <a:ext cx="10226880" cy="4290710"/>
          </a:xfrm>
        </p:spPr>
        <p:txBody>
          <a:bodyPr vert="horz" lIns="91440" tIns="45720" rIns="91440" bIns="45720" rtlCol="0" anchor="t">
            <a:noAutofit/>
          </a:bodyPr>
          <a:lstStyle/>
          <a:p>
            <a:r>
              <a:rPr lang="en-US" sz="2800">
                <a:solidFill>
                  <a:srgbClr val="0D0D0D"/>
                </a:solidFill>
                <a:latin typeface="Inter"/>
              </a:rPr>
              <a:t>AD affects 2 to 6 out of every 100,000 </a:t>
            </a:r>
            <a:r>
              <a:rPr lang="en-US" sz="2800">
                <a:solidFill>
                  <a:srgbClr val="0D0D0D"/>
                </a:solidFill>
                <a:latin typeface="Inter"/>
                <a:ea typeface="Calibri"/>
                <a:cs typeface="Calibri"/>
              </a:rPr>
              <a:t>people each year.</a:t>
            </a:r>
          </a:p>
          <a:p>
            <a:r>
              <a:rPr lang="en-US" sz="2800">
                <a:solidFill>
                  <a:srgbClr val="0D0D0D"/>
                </a:solidFill>
                <a:latin typeface="Inter"/>
              </a:rPr>
              <a:t>If left untreated, 80% die within 2 weeks; 90% within a year.</a:t>
            </a:r>
            <a:endParaRPr lang="en-US" sz="2800"/>
          </a:p>
          <a:p>
            <a:r>
              <a:rPr lang="en-US" sz="2800">
                <a:solidFill>
                  <a:srgbClr val="0D0D0D"/>
                </a:solidFill>
                <a:latin typeface="Inter"/>
              </a:rPr>
              <a:t>All type B dissections need quick treatment.</a:t>
            </a:r>
            <a:endParaRPr lang="en-US" sz="2800"/>
          </a:p>
          <a:p>
            <a:r>
              <a:rPr lang="en-US" sz="2800">
                <a:solidFill>
                  <a:srgbClr val="0D0D0D"/>
                </a:solidFill>
                <a:latin typeface="Inter"/>
              </a:rPr>
              <a:t>TBAD misdiagnosis: 14% to 39%, concerning for a time dependent disease.</a:t>
            </a:r>
          </a:p>
          <a:p>
            <a:endParaRPr lang="en-US" sz="2800">
              <a:solidFill>
                <a:srgbClr val="0D0D0D"/>
              </a:solidFill>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77CEBFC3-03C0-FA6B-33A9-E39E0C91E255}"/>
              </a:ext>
            </a:extLst>
          </p:cNvPr>
          <p:cNvPicPr>
            <a:picLocks noChangeAspect="1"/>
          </p:cNvPicPr>
          <p:nvPr/>
        </p:nvPicPr>
        <p:blipFill>
          <a:blip r:embed="rId4"/>
          <a:stretch>
            <a:fillRect/>
          </a:stretch>
        </p:blipFill>
        <p:spPr>
          <a:xfrm>
            <a:off x="10995028" y="55074"/>
            <a:ext cx="1152719" cy="1123298"/>
          </a:xfrm>
          <a:prstGeom prst="rect">
            <a:avLst/>
          </a:prstGeom>
        </p:spPr>
      </p:pic>
      <p:sp>
        <p:nvSpPr>
          <p:cNvPr id="8" name="Oval 7">
            <a:extLst>
              <a:ext uri="{FF2B5EF4-FFF2-40B4-BE49-F238E27FC236}">
                <a16:creationId xmlns:a16="http://schemas.microsoft.com/office/drawing/2014/main" id="{CD943165-B0ED-EB99-0744-6349A3C3415E}"/>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4</a:t>
            </a:r>
            <a:endParaRPr lang="en-US"/>
          </a:p>
        </p:txBody>
      </p:sp>
    </p:spTree>
    <p:extLst>
      <p:ext uri="{BB962C8B-B14F-4D97-AF65-F5344CB8AC3E}">
        <p14:creationId xmlns:p14="http://schemas.microsoft.com/office/powerpoint/2010/main" val="230429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4C4C-07A7-3279-3444-B596EEA66934}"/>
              </a:ext>
            </a:extLst>
          </p:cNvPr>
          <p:cNvSpPr>
            <a:spLocks noGrp="1"/>
          </p:cNvSpPr>
          <p:nvPr>
            <p:ph type="title"/>
          </p:nvPr>
        </p:nvSpPr>
        <p:spPr>
          <a:xfrm>
            <a:off x="672512" y="963432"/>
            <a:ext cx="8302289" cy="615900"/>
          </a:xfrm>
        </p:spPr>
        <p:txBody>
          <a:bodyPr/>
          <a:lstStyle/>
          <a:p>
            <a:r>
              <a:rPr lang="en-US" sz="4000"/>
              <a:t>Deep Learning</a:t>
            </a:r>
            <a:endParaRPr lang="en-US"/>
          </a:p>
        </p:txBody>
      </p:sp>
      <p:sp>
        <p:nvSpPr>
          <p:cNvPr id="3" name="Content Placeholder 2">
            <a:extLst>
              <a:ext uri="{FF2B5EF4-FFF2-40B4-BE49-F238E27FC236}">
                <a16:creationId xmlns:a16="http://schemas.microsoft.com/office/drawing/2014/main" id="{21A1EA14-6976-566A-5BB7-AA9CA9FADF18}"/>
              </a:ext>
            </a:extLst>
          </p:cNvPr>
          <p:cNvSpPr>
            <a:spLocks noGrp="1"/>
          </p:cNvSpPr>
          <p:nvPr>
            <p:ph idx="1"/>
          </p:nvPr>
        </p:nvSpPr>
        <p:spPr>
          <a:xfrm>
            <a:off x="581631" y="1768980"/>
            <a:ext cx="11028737" cy="4531172"/>
          </a:xfrm>
        </p:spPr>
        <p:txBody>
          <a:bodyPr vert="horz" lIns="91440" tIns="45720" rIns="91440" bIns="45720" rtlCol="0" anchor="t">
            <a:normAutofit/>
          </a:bodyPr>
          <a:lstStyle/>
          <a:p>
            <a:pPr marL="0" indent="0">
              <a:buNone/>
            </a:pPr>
            <a:r>
              <a:rPr lang="en-US" sz="2400">
                <a:latin typeface="Arial"/>
                <a:cs typeface="Arial"/>
              </a:rPr>
              <a:t>Deep learning is a subset of AI that uses neural networks with multiple layers (hence "deep") to automatically extract and learn complex patterns from large datasets.</a:t>
            </a:r>
          </a:p>
        </p:txBody>
      </p:sp>
      <p:pic>
        <p:nvPicPr>
          <p:cNvPr id="6" name="Picture 5" descr="A diagram of a network&#10;&#10;Description automatically generated">
            <a:extLst>
              <a:ext uri="{FF2B5EF4-FFF2-40B4-BE49-F238E27FC236}">
                <a16:creationId xmlns:a16="http://schemas.microsoft.com/office/drawing/2014/main" id="{D135CBD0-DD9B-5DFD-BE75-FEDDA7FF9366}"/>
              </a:ext>
            </a:extLst>
          </p:cNvPr>
          <p:cNvPicPr>
            <a:picLocks noChangeAspect="1"/>
          </p:cNvPicPr>
          <p:nvPr/>
        </p:nvPicPr>
        <p:blipFill>
          <a:blip r:embed="rId4"/>
          <a:stretch>
            <a:fillRect/>
          </a:stretch>
        </p:blipFill>
        <p:spPr>
          <a:xfrm>
            <a:off x="960646" y="2929293"/>
            <a:ext cx="9722260" cy="2764401"/>
          </a:xfrm>
          <a:prstGeom prst="rect">
            <a:avLst/>
          </a:prstGeom>
          <a:ln>
            <a:noFill/>
          </a:ln>
        </p:spPr>
      </p:pic>
      <p:pic>
        <p:nvPicPr>
          <p:cNvPr id="5" name="Picture 4" descr="A logo of a eye with circuit board lines and words&#10;&#10;Description automatically generated">
            <a:extLst>
              <a:ext uri="{FF2B5EF4-FFF2-40B4-BE49-F238E27FC236}">
                <a16:creationId xmlns:a16="http://schemas.microsoft.com/office/drawing/2014/main" id="{517E49F8-C13D-1C80-D93B-7C859ED08ACC}"/>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38BF6926-6275-647F-425E-1AEFE49AE37C}"/>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5</a:t>
            </a:r>
            <a:endParaRPr lang="en-US"/>
          </a:p>
        </p:txBody>
      </p:sp>
    </p:spTree>
    <p:extLst>
      <p:ext uri="{BB962C8B-B14F-4D97-AF65-F5344CB8AC3E}">
        <p14:creationId xmlns:p14="http://schemas.microsoft.com/office/powerpoint/2010/main" val="312538631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F516-B8D4-CB64-532B-218C628DA145}"/>
              </a:ext>
            </a:extLst>
          </p:cNvPr>
          <p:cNvSpPr>
            <a:spLocks noGrp="1"/>
          </p:cNvSpPr>
          <p:nvPr>
            <p:ph type="title"/>
          </p:nvPr>
        </p:nvSpPr>
        <p:spPr/>
        <p:txBody>
          <a:bodyPr/>
          <a:lstStyle/>
          <a:p>
            <a:r>
              <a:rPr lang="en-GB" sz="4000"/>
              <a:t>Deep Learning in Healthcare</a:t>
            </a:r>
            <a:endParaRPr lang="en-GB"/>
          </a:p>
        </p:txBody>
      </p:sp>
      <p:sp>
        <p:nvSpPr>
          <p:cNvPr id="3" name="Content Placeholder 2">
            <a:extLst>
              <a:ext uri="{FF2B5EF4-FFF2-40B4-BE49-F238E27FC236}">
                <a16:creationId xmlns:a16="http://schemas.microsoft.com/office/drawing/2014/main" id="{610E65C6-22F2-4E31-C9F8-DE2EE4D7CE4A}"/>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sz="2800">
                <a:latin typeface="Arial"/>
                <a:cs typeface="Arial"/>
              </a:rPr>
              <a:t>With enough data, deep learning can match or even exceed human-level accuracy in specific tasks.</a:t>
            </a:r>
          </a:p>
          <a:p>
            <a:endParaRPr lang="en-GB"/>
          </a:p>
        </p:txBody>
      </p:sp>
      <p:pic>
        <p:nvPicPr>
          <p:cNvPr id="5" name="Picture 4" descr="A white background with black text&#10;&#10;Description automatically generated">
            <a:extLst>
              <a:ext uri="{FF2B5EF4-FFF2-40B4-BE49-F238E27FC236}">
                <a16:creationId xmlns:a16="http://schemas.microsoft.com/office/drawing/2014/main" id="{EE8C029E-2223-9D59-BE1C-DC093E842A66}"/>
              </a:ext>
            </a:extLst>
          </p:cNvPr>
          <p:cNvPicPr>
            <a:picLocks noChangeAspect="1"/>
          </p:cNvPicPr>
          <p:nvPr/>
        </p:nvPicPr>
        <p:blipFill>
          <a:blip r:embed="rId3"/>
          <a:stretch>
            <a:fillRect/>
          </a:stretch>
        </p:blipFill>
        <p:spPr>
          <a:xfrm>
            <a:off x="5770959" y="3218866"/>
            <a:ext cx="6675852" cy="3175905"/>
          </a:xfrm>
          <a:prstGeom prst="rect">
            <a:avLst/>
          </a:prstGeom>
        </p:spPr>
      </p:pic>
      <p:pic>
        <p:nvPicPr>
          <p:cNvPr id="8" name="Picture 7" descr="A collage of images of a breast cancer&#10;&#10;Description automatically generated">
            <a:extLst>
              <a:ext uri="{FF2B5EF4-FFF2-40B4-BE49-F238E27FC236}">
                <a16:creationId xmlns:a16="http://schemas.microsoft.com/office/drawing/2014/main" id="{AB242409-A9E1-AE05-D5CC-A0EA84ADA93D}"/>
              </a:ext>
            </a:extLst>
          </p:cNvPr>
          <p:cNvPicPr>
            <a:picLocks noChangeAspect="1"/>
          </p:cNvPicPr>
          <p:nvPr/>
        </p:nvPicPr>
        <p:blipFill>
          <a:blip r:embed="rId4"/>
          <a:stretch>
            <a:fillRect/>
          </a:stretch>
        </p:blipFill>
        <p:spPr>
          <a:xfrm>
            <a:off x="315784" y="2971856"/>
            <a:ext cx="5464433" cy="3433692"/>
          </a:xfrm>
          <a:prstGeom prst="rect">
            <a:avLst/>
          </a:prstGeom>
        </p:spPr>
      </p:pic>
      <p:pic>
        <p:nvPicPr>
          <p:cNvPr id="6" name="Picture 5" descr="A logo of a eye with circuit board lines and words&#10;&#10;Description automatically generated">
            <a:extLst>
              <a:ext uri="{FF2B5EF4-FFF2-40B4-BE49-F238E27FC236}">
                <a16:creationId xmlns:a16="http://schemas.microsoft.com/office/drawing/2014/main" id="{AD9C5B3A-D35C-5962-E102-C482EEE24312}"/>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10" name="Oval 9">
            <a:extLst>
              <a:ext uri="{FF2B5EF4-FFF2-40B4-BE49-F238E27FC236}">
                <a16:creationId xmlns:a16="http://schemas.microsoft.com/office/drawing/2014/main" id="{7E8F69B9-AECB-7C70-2437-B9D00A96EEFD}"/>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6</a:t>
            </a:r>
            <a:endParaRPr lang="en-US"/>
          </a:p>
        </p:txBody>
      </p:sp>
    </p:spTree>
    <p:extLst>
      <p:ext uri="{BB962C8B-B14F-4D97-AF65-F5344CB8AC3E}">
        <p14:creationId xmlns:p14="http://schemas.microsoft.com/office/powerpoint/2010/main" val="3423395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can&#10;&#10;Description automatically generated">
            <a:extLst>
              <a:ext uri="{FF2B5EF4-FFF2-40B4-BE49-F238E27FC236}">
                <a16:creationId xmlns:a16="http://schemas.microsoft.com/office/drawing/2014/main" id="{DF79583A-9833-AAD8-072C-8DC9A498F405}"/>
              </a:ext>
            </a:extLst>
          </p:cNvPr>
          <p:cNvPicPr>
            <a:picLocks noChangeAspect="1"/>
          </p:cNvPicPr>
          <p:nvPr/>
        </p:nvPicPr>
        <p:blipFill>
          <a:blip r:embed="rId3"/>
          <a:stretch>
            <a:fillRect/>
          </a:stretch>
        </p:blipFill>
        <p:spPr>
          <a:xfrm>
            <a:off x="187739" y="4150601"/>
            <a:ext cx="12004261" cy="2399928"/>
          </a:xfrm>
          <a:prstGeom prst="rect">
            <a:avLst/>
          </a:prstGeom>
        </p:spPr>
      </p:pic>
      <p:sp>
        <p:nvSpPr>
          <p:cNvPr id="2" name="Title 1">
            <a:extLst>
              <a:ext uri="{FF2B5EF4-FFF2-40B4-BE49-F238E27FC236}">
                <a16:creationId xmlns:a16="http://schemas.microsoft.com/office/drawing/2014/main" id="{82644682-7564-FCDD-97B0-CE67267BEB08}"/>
              </a:ext>
            </a:extLst>
          </p:cNvPr>
          <p:cNvSpPr>
            <a:spLocks noGrp="1"/>
          </p:cNvSpPr>
          <p:nvPr>
            <p:ph type="title"/>
          </p:nvPr>
        </p:nvSpPr>
        <p:spPr/>
        <p:txBody>
          <a:bodyPr/>
          <a:lstStyle/>
          <a:p>
            <a:r>
              <a:rPr lang="en-US" sz="4000"/>
              <a:t>Dataset</a:t>
            </a:r>
            <a:endParaRPr lang="en-US"/>
          </a:p>
        </p:txBody>
      </p:sp>
      <p:sp>
        <p:nvSpPr>
          <p:cNvPr id="3" name="Content Placeholder 2">
            <a:extLst>
              <a:ext uri="{FF2B5EF4-FFF2-40B4-BE49-F238E27FC236}">
                <a16:creationId xmlns:a16="http://schemas.microsoft.com/office/drawing/2014/main" id="{9F9B8EA9-0269-9E69-C3C2-FFE61035E03B}"/>
              </a:ext>
            </a:extLst>
          </p:cNvPr>
          <p:cNvSpPr>
            <a:spLocks noGrp="1"/>
          </p:cNvSpPr>
          <p:nvPr>
            <p:ph idx="1"/>
          </p:nvPr>
        </p:nvSpPr>
        <p:spPr/>
        <p:txBody>
          <a:bodyPr vert="horz" lIns="91440" tIns="45720" rIns="91440" bIns="45720" rtlCol="0" anchor="t">
            <a:normAutofit/>
          </a:bodyPr>
          <a:lstStyle/>
          <a:p>
            <a:r>
              <a:rPr lang="en-US" sz="2800">
                <a:latin typeface="Arial"/>
                <a:cs typeface="Arial"/>
              </a:rPr>
              <a:t>100 TBAD 3D CTA volumes proposed by Yao </a:t>
            </a:r>
            <a:r>
              <a:rPr lang="en-US" sz="2800" i="1">
                <a:latin typeface="Arial"/>
                <a:cs typeface="Arial"/>
              </a:rPr>
              <a:t>et al.</a:t>
            </a:r>
            <a:r>
              <a:rPr lang="en-US" sz="2800">
                <a:latin typeface="Arial"/>
                <a:cs typeface="Arial"/>
              </a:rPr>
              <a:t> [3].</a:t>
            </a:r>
          </a:p>
          <a:p>
            <a:r>
              <a:rPr lang="en-US" sz="2800">
                <a:latin typeface="Arial"/>
                <a:cs typeface="Arial"/>
              </a:rPr>
              <a:t>Manual pixel-level annotation for GT labels of TL, FL and FLT was done by a team of two cardiologist.</a:t>
            </a:r>
          </a:p>
          <a:p>
            <a:r>
              <a:rPr lang="en-US" sz="2800">
                <a:latin typeface="Arial"/>
                <a:cs typeface="Arial"/>
              </a:rPr>
              <a:t>3D Volumes are converted into 2D images by considering each slice as an individual image. </a:t>
            </a:r>
            <a:endParaRPr lang="en-US"/>
          </a:p>
        </p:txBody>
      </p:sp>
      <p:pic>
        <p:nvPicPr>
          <p:cNvPr id="7" name="Picture 6" descr="A logo of a eye with circuit board lines and words&#10;&#10;Description automatically generated">
            <a:extLst>
              <a:ext uri="{FF2B5EF4-FFF2-40B4-BE49-F238E27FC236}">
                <a16:creationId xmlns:a16="http://schemas.microsoft.com/office/drawing/2014/main" id="{6C2D8988-B330-721F-49E4-CB9BBBB53EA5}"/>
              </a:ext>
            </a:extLst>
          </p:cNvPr>
          <p:cNvPicPr>
            <a:picLocks noChangeAspect="1"/>
          </p:cNvPicPr>
          <p:nvPr/>
        </p:nvPicPr>
        <p:blipFill>
          <a:blip r:embed="rId4"/>
          <a:stretch>
            <a:fillRect/>
          </a:stretch>
        </p:blipFill>
        <p:spPr>
          <a:xfrm>
            <a:off x="11042653" y="-4457"/>
            <a:ext cx="1152719" cy="1123298"/>
          </a:xfrm>
          <a:prstGeom prst="rect">
            <a:avLst/>
          </a:prstGeom>
        </p:spPr>
      </p:pic>
      <p:sp>
        <p:nvSpPr>
          <p:cNvPr id="12" name="Oval 11">
            <a:extLst>
              <a:ext uri="{FF2B5EF4-FFF2-40B4-BE49-F238E27FC236}">
                <a16:creationId xmlns:a16="http://schemas.microsoft.com/office/drawing/2014/main" id="{27EFB855-CD05-9CEA-9DC5-25F86A16B9A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7</a:t>
            </a:r>
            <a:endParaRPr lang="en-US"/>
          </a:p>
        </p:txBody>
      </p:sp>
    </p:spTree>
    <p:extLst>
      <p:ext uri="{BB962C8B-B14F-4D97-AF65-F5344CB8AC3E}">
        <p14:creationId xmlns:p14="http://schemas.microsoft.com/office/powerpoint/2010/main" val="215554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7188D4-E208-F73E-7AD5-5FB0F24FCB0A}"/>
              </a:ext>
            </a:extLst>
          </p:cNvPr>
          <p:cNvSpPr txBox="1">
            <a:spLocks/>
          </p:cNvSpPr>
          <p:nvPr/>
        </p:nvSpPr>
        <p:spPr>
          <a:xfrm>
            <a:off x="581631" y="1201121"/>
            <a:ext cx="10515600" cy="5450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2" kern="1200">
                <a:solidFill>
                  <a:schemeClr val="tx1"/>
                </a:solidFill>
                <a:latin typeface="+mj-lt"/>
                <a:ea typeface="+mj-ea"/>
                <a:cs typeface="+mj-cs"/>
              </a:defRPr>
            </a:lvl1pPr>
          </a:lstStyle>
          <a:p>
            <a:r>
              <a:rPr lang="en-US"/>
              <a:t>Existing Work</a:t>
            </a:r>
            <a:endParaRPr lang="en-PK"/>
          </a:p>
        </p:txBody>
      </p:sp>
      <p:graphicFrame>
        <p:nvGraphicFramePr>
          <p:cNvPr id="5" name="Content Placeholder 3">
            <a:extLst>
              <a:ext uri="{FF2B5EF4-FFF2-40B4-BE49-F238E27FC236}">
                <a16:creationId xmlns:a16="http://schemas.microsoft.com/office/drawing/2014/main" id="{574ED467-80CF-2F7D-DB60-F46F13653C2C}"/>
              </a:ext>
            </a:extLst>
          </p:cNvPr>
          <p:cNvGraphicFramePr>
            <a:graphicFrameLocks/>
          </p:cNvGraphicFramePr>
          <p:nvPr>
            <p:extLst>
              <p:ext uri="{D42A27DB-BD31-4B8C-83A1-F6EECF244321}">
                <p14:modId xmlns:p14="http://schemas.microsoft.com/office/powerpoint/2010/main" val="1000338492"/>
              </p:ext>
            </p:extLst>
          </p:nvPr>
        </p:nvGraphicFramePr>
        <p:xfrm>
          <a:off x="726657" y="2408964"/>
          <a:ext cx="10766117" cy="3881466"/>
        </p:xfrm>
        <a:graphic>
          <a:graphicData uri="http://schemas.openxmlformats.org/drawingml/2006/table">
            <a:tbl>
              <a:tblPr firstRow="1" bandRow="1">
                <a:tableStyleId>{8A107856-5554-42FB-B03E-39F5DBC370BA}</a:tableStyleId>
              </a:tblPr>
              <a:tblGrid>
                <a:gridCol w="5810245">
                  <a:extLst>
                    <a:ext uri="{9D8B030D-6E8A-4147-A177-3AD203B41FA5}">
                      <a16:colId xmlns:a16="http://schemas.microsoft.com/office/drawing/2014/main" val="414220757"/>
                    </a:ext>
                  </a:extLst>
                </a:gridCol>
                <a:gridCol w="2703494">
                  <a:extLst>
                    <a:ext uri="{9D8B030D-6E8A-4147-A177-3AD203B41FA5}">
                      <a16:colId xmlns:a16="http://schemas.microsoft.com/office/drawing/2014/main" val="3721124039"/>
                    </a:ext>
                  </a:extLst>
                </a:gridCol>
                <a:gridCol w="744920">
                  <a:extLst>
                    <a:ext uri="{9D8B030D-6E8A-4147-A177-3AD203B41FA5}">
                      <a16:colId xmlns:a16="http://schemas.microsoft.com/office/drawing/2014/main" val="2104758254"/>
                    </a:ext>
                  </a:extLst>
                </a:gridCol>
                <a:gridCol w="714722">
                  <a:extLst>
                    <a:ext uri="{9D8B030D-6E8A-4147-A177-3AD203B41FA5}">
                      <a16:colId xmlns:a16="http://schemas.microsoft.com/office/drawing/2014/main" val="755978527"/>
                    </a:ext>
                  </a:extLst>
                </a:gridCol>
                <a:gridCol w="792736">
                  <a:extLst>
                    <a:ext uri="{9D8B030D-6E8A-4147-A177-3AD203B41FA5}">
                      <a16:colId xmlns:a16="http://schemas.microsoft.com/office/drawing/2014/main" val="132911620"/>
                    </a:ext>
                  </a:extLst>
                </a:gridCol>
              </a:tblGrid>
              <a:tr h="411911">
                <a:tc rowSpan="2">
                  <a:txBody>
                    <a:bodyPr/>
                    <a:lstStyle/>
                    <a:p>
                      <a:pPr algn="ctr"/>
                      <a:r>
                        <a:rPr lang="en-US" b="1"/>
                        <a:t>Work</a:t>
                      </a:r>
                      <a:endParaRPr lang="en-PK" b="1"/>
                    </a:p>
                  </a:txBody>
                  <a:tcPr/>
                </a:tc>
                <a:tc rowSpan="2">
                  <a:txBody>
                    <a:bodyPr/>
                    <a:lstStyle/>
                    <a:p>
                      <a:pPr algn="ctr"/>
                      <a:r>
                        <a:rPr lang="en-US" b="1"/>
                        <a:t>Models</a:t>
                      </a:r>
                      <a:endParaRPr lang="en-PK" b="1"/>
                    </a:p>
                  </a:txBody>
                  <a:tcPr/>
                </a:tc>
                <a:tc gridSpan="3">
                  <a:txBody>
                    <a:bodyPr/>
                    <a:lstStyle/>
                    <a:p>
                      <a:pPr algn="ctr"/>
                      <a:r>
                        <a:rPr lang="en-US"/>
                        <a:t>Dice Score</a:t>
                      </a:r>
                      <a:endParaRPr lang="en-PK"/>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2614166500"/>
                  </a:ext>
                </a:extLst>
              </a:tr>
              <a:tr h="411911">
                <a:tc vMerge="1">
                  <a:txBody>
                    <a:bodyPr/>
                    <a:lstStyle/>
                    <a:p>
                      <a:endParaRPr/>
                    </a:p>
                  </a:txBody>
                  <a:tcPr/>
                </a:tc>
                <a:tc vMerge="1">
                  <a:txBody>
                    <a:bodyPr/>
                    <a:lstStyle/>
                    <a:p>
                      <a:endParaRPr/>
                    </a:p>
                  </a:txBody>
                  <a:tcPr/>
                </a:tc>
                <a:tc>
                  <a:txBody>
                    <a:bodyPr/>
                    <a:lstStyle/>
                    <a:p>
                      <a:pPr algn="ctr"/>
                      <a:r>
                        <a:rPr lang="en-US" b="1"/>
                        <a:t>TL</a:t>
                      </a:r>
                      <a:endParaRPr lang="en-PK" b="1"/>
                    </a:p>
                  </a:txBody>
                  <a:tcPr/>
                </a:tc>
                <a:tc>
                  <a:txBody>
                    <a:bodyPr/>
                    <a:lstStyle/>
                    <a:p>
                      <a:pPr algn="ctr"/>
                      <a:r>
                        <a:rPr lang="en-US" b="1"/>
                        <a:t>FL</a:t>
                      </a:r>
                      <a:endParaRPr lang="en-PK" b="1"/>
                    </a:p>
                  </a:txBody>
                  <a:tcPr/>
                </a:tc>
                <a:tc>
                  <a:txBody>
                    <a:bodyPr/>
                    <a:lstStyle/>
                    <a:p>
                      <a:pPr algn="ctr"/>
                      <a:r>
                        <a:rPr lang="en-US" b="1"/>
                        <a:t>FLT</a:t>
                      </a:r>
                      <a:endParaRPr lang="en-PK" b="1"/>
                    </a:p>
                  </a:txBody>
                  <a:tcPr/>
                </a:tc>
                <a:extLst>
                  <a:ext uri="{0D108BD9-81ED-4DB2-BD59-A6C34878D82A}">
                    <a16:rowId xmlns:a16="http://schemas.microsoft.com/office/drawing/2014/main" val="3427687292"/>
                  </a:ext>
                </a:extLst>
              </a:tr>
              <a:tr h="998091">
                <a:tc>
                  <a:txBody>
                    <a:bodyPr/>
                    <a:lstStyle/>
                    <a:p>
                      <a:pPr algn="l" fontAlgn="t"/>
                      <a:r>
                        <a:rPr lang="en-US" sz="1800" b="1" u="none" strike="noStrike">
                          <a:solidFill>
                            <a:schemeClr val="tx1"/>
                          </a:solidFill>
                          <a:effectLst/>
                        </a:rPr>
                        <a:t>* </a:t>
                      </a:r>
                      <a:r>
                        <a:rPr lang="en-US" sz="1800" b="1" u="none" strike="noStrike" err="1">
                          <a:solidFill>
                            <a:schemeClr val="tx1"/>
                          </a:solidFill>
                          <a:effectLst/>
                        </a:rPr>
                        <a:t>ImageTBAD</a:t>
                      </a:r>
                      <a:r>
                        <a:rPr lang="en-US" sz="1800" b="1" u="none" strike="noStrike">
                          <a:solidFill>
                            <a:schemeClr val="tx1"/>
                          </a:solidFill>
                          <a:effectLst/>
                        </a:rPr>
                        <a:t>: A 3D Computed Tomography Angiography Image Dataset for Automatic Segmentation of Type-B Aortic Dissection [1]</a:t>
                      </a:r>
                      <a:endParaRPr lang="en-US" sz="1800" b="1" i="0" u="none" strike="noStrike">
                        <a:solidFill>
                          <a:schemeClr val="tx1"/>
                        </a:solidFill>
                        <a:effectLst/>
                        <a:latin typeface="Calibri" panose="020F0502020204030204" pitchFamily="34" charset="0"/>
                      </a:endParaRPr>
                    </a:p>
                  </a:txBody>
                  <a:tcPr marL="7620" marR="7620" marT="7620"/>
                </a:tc>
                <a:tc>
                  <a:txBody>
                    <a:bodyPr/>
                    <a:lstStyle/>
                    <a:p>
                      <a:pPr algn="l"/>
                      <a:endParaRPr lang="en-PK"/>
                    </a:p>
                  </a:txBody>
                  <a:tcPr/>
                </a:tc>
                <a:tc>
                  <a:txBody>
                    <a:bodyPr/>
                    <a:lstStyle/>
                    <a:p>
                      <a:pPr algn="l"/>
                      <a:r>
                        <a:rPr lang="en-US"/>
                        <a:t>0.79</a:t>
                      </a:r>
                      <a:endParaRPr lang="en-PK"/>
                    </a:p>
                  </a:txBody>
                  <a:tcPr/>
                </a:tc>
                <a:tc>
                  <a:txBody>
                    <a:bodyPr/>
                    <a:lstStyle/>
                    <a:p>
                      <a:pPr algn="l"/>
                      <a:r>
                        <a:rPr lang="en-US"/>
                        <a:t>0.68</a:t>
                      </a:r>
                      <a:endParaRPr lang="en-PK"/>
                    </a:p>
                  </a:txBody>
                  <a:tcPr/>
                </a:tc>
                <a:tc>
                  <a:txBody>
                    <a:bodyPr/>
                    <a:lstStyle/>
                    <a:p>
                      <a:pPr algn="l"/>
                      <a:r>
                        <a:rPr lang="en-US"/>
                        <a:t>0.50</a:t>
                      </a:r>
                      <a:endParaRPr lang="en-PK"/>
                    </a:p>
                  </a:txBody>
                  <a:tcPr/>
                </a:tc>
                <a:extLst>
                  <a:ext uri="{0D108BD9-81ED-4DB2-BD59-A6C34878D82A}">
                    <a16:rowId xmlns:a16="http://schemas.microsoft.com/office/drawing/2014/main" val="2816198803"/>
                  </a:ext>
                </a:extLst>
              </a:tr>
              <a:tr h="728765">
                <a:tc>
                  <a:txBody>
                    <a:bodyPr/>
                    <a:lstStyle/>
                    <a:p>
                      <a:pPr algn="l"/>
                      <a:r>
                        <a:rPr lang="en-US"/>
                        <a:t>Fully automatic segmentation of type B aortic dissection from CTA images enabled by deep learning </a:t>
                      </a:r>
                      <a:r>
                        <a:rPr lang="en-US" sz="1800" b="0" i="0" u="none" strike="noStrike" noProof="0">
                          <a:solidFill>
                            <a:schemeClr val="tx1"/>
                          </a:solidFill>
                          <a:latin typeface="Aptos"/>
                        </a:rPr>
                        <a:t>[6]</a:t>
                      </a:r>
                      <a:endParaRPr lang="en-PK"/>
                    </a:p>
                  </a:txBody>
                  <a:tcPr/>
                </a:tc>
                <a:tc>
                  <a:txBody>
                    <a:bodyPr/>
                    <a:lstStyle/>
                    <a:p>
                      <a:pPr algn="l"/>
                      <a:endParaRPr lang="en-PK"/>
                    </a:p>
                  </a:txBody>
                  <a:tcPr/>
                </a:tc>
                <a:tc>
                  <a:txBody>
                    <a:bodyPr/>
                    <a:lstStyle/>
                    <a:p>
                      <a:pPr algn="l"/>
                      <a:r>
                        <a:rPr lang="en-US"/>
                        <a:t>0.93</a:t>
                      </a:r>
                      <a:endParaRPr lang="en-PK"/>
                    </a:p>
                  </a:txBody>
                  <a:tcPr/>
                </a:tc>
                <a:tc>
                  <a:txBody>
                    <a:bodyPr/>
                    <a:lstStyle/>
                    <a:p>
                      <a:pPr algn="l"/>
                      <a:r>
                        <a:rPr lang="en-US"/>
                        <a:t>0.91</a:t>
                      </a:r>
                      <a:endParaRPr lang="en-PK"/>
                    </a:p>
                  </a:txBody>
                  <a:tcPr/>
                </a:tc>
                <a:tc>
                  <a:txBody>
                    <a:bodyPr/>
                    <a:lstStyle/>
                    <a:p>
                      <a:pPr algn="l"/>
                      <a:r>
                        <a:rPr lang="en-US"/>
                        <a:t>-</a:t>
                      </a:r>
                      <a:endParaRPr lang="en-PK"/>
                    </a:p>
                  </a:txBody>
                  <a:tcPr/>
                </a:tc>
                <a:extLst>
                  <a:ext uri="{0D108BD9-81ED-4DB2-BD59-A6C34878D82A}">
                    <a16:rowId xmlns:a16="http://schemas.microsoft.com/office/drawing/2014/main" val="1714048883"/>
                  </a:ext>
                </a:extLst>
              </a:tr>
              <a:tr h="443596">
                <a:tc rowSpan="3">
                  <a:txBody>
                    <a:bodyPr/>
                    <a:lstStyle/>
                    <a:p>
                      <a:pPr algn="l" fontAlgn="t"/>
                      <a:r>
                        <a:rPr lang="en-US" sz="1800" b="0" i="0" u="none" strike="noStrike">
                          <a:solidFill>
                            <a:srgbClr val="000000"/>
                          </a:solidFill>
                          <a:effectLst/>
                          <a:latin typeface="Calibri"/>
                        </a:rPr>
                        <a:t>Deep Learning-Based 3D Segmentation of True Lumen, False Lumen, and False Lumen Thrombosis in Type-B Aortic Dissection</a:t>
                      </a:r>
                      <a:r>
                        <a:rPr lang="en-US" sz="1800" b="0" i="0" u="none" strike="noStrike" noProof="0">
                          <a:solidFill>
                            <a:schemeClr val="tx1"/>
                          </a:solidFill>
                          <a:effectLst/>
                          <a:latin typeface="Aptos"/>
                        </a:rPr>
                        <a:t>[7]</a:t>
                      </a:r>
                      <a:endParaRPr lang="en-US" sz="1800" b="0" i="0" u="none" strike="noStrike">
                        <a:solidFill>
                          <a:srgbClr val="000000"/>
                        </a:solidFill>
                        <a:effectLst/>
                        <a:latin typeface="Calibri"/>
                      </a:endParaRPr>
                    </a:p>
                  </a:txBody>
                  <a:tcPr marL="7620" marR="7620" marT="7620"/>
                </a:tc>
                <a:tc>
                  <a:txBody>
                    <a:bodyPr/>
                    <a:lstStyle/>
                    <a:p>
                      <a:pPr algn="l"/>
                      <a:r>
                        <a:rPr lang="en-US"/>
                        <a:t>Model 1</a:t>
                      </a:r>
                      <a:endParaRPr lang="en-PK"/>
                    </a:p>
                  </a:txBody>
                  <a:tcPr/>
                </a:tc>
                <a:tc>
                  <a:txBody>
                    <a:bodyPr/>
                    <a:lstStyle/>
                    <a:p>
                      <a:pPr algn="l"/>
                      <a:r>
                        <a:rPr lang="en-US"/>
                        <a:t>0.74</a:t>
                      </a:r>
                      <a:endParaRPr lang="en-PK"/>
                    </a:p>
                  </a:txBody>
                  <a:tcPr/>
                </a:tc>
                <a:tc>
                  <a:txBody>
                    <a:bodyPr/>
                    <a:lstStyle/>
                    <a:p>
                      <a:pPr algn="l"/>
                      <a:r>
                        <a:rPr lang="en-US"/>
                        <a:t>0.83</a:t>
                      </a:r>
                      <a:endParaRPr lang="en-PK"/>
                    </a:p>
                  </a:txBody>
                  <a:tcPr/>
                </a:tc>
                <a:tc>
                  <a:txBody>
                    <a:bodyPr/>
                    <a:lstStyle/>
                    <a:p>
                      <a:pPr algn="l"/>
                      <a:r>
                        <a:rPr lang="en-US"/>
                        <a:t>0.63</a:t>
                      </a:r>
                      <a:endParaRPr lang="en-PK"/>
                    </a:p>
                  </a:txBody>
                  <a:tcPr/>
                </a:tc>
                <a:extLst>
                  <a:ext uri="{0D108BD9-81ED-4DB2-BD59-A6C34878D82A}">
                    <a16:rowId xmlns:a16="http://schemas.microsoft.com/office/drawing/2014/main" val="264254697"/>
                  </a:ext>
                </a:extLst>
              </a:tr>
              <a:tr h="443596">
                <a:tc vMerge="1">
                  <a:txBody>
                    <a:bodyPr/>
                    <a:lstStyle/>
                    <a:p>
                      <a:endParaRPr lang="en-PK"/>
                    </a:p>
                  </a:txBody>
                  <a:tcPr/>
                </a:tc>
                <a:tc>
                  <a:txBody>
                    <a:bodyPr/>
                    <a:lstStyle/>
                    <a:p>
                      <a:pPr algn="l"/>
                      <a:r>
                        <a:rPr lang="en-US"/>
                        <a:t>Model 2</a:t>
                      </a:r>
                      <a:endParaRPr lang="en-PK"/>
                    </a:p>
                  </a:txBody>
                  <a:tcPr/>
                </a:tc>
                <a:tc>
                  <a:txBody>
                    <a:bodyPr/>
                    <a:lstStyle/>
                    <a:p>
                      <a:pPr algn="l"/>
                      <a:r>
                        <a:rPr lang="en-US"/>
                        <a:t>0.86</a:t>
                      </a:r>
                      <a:endParaRPr lang="en-PK"/>
                    </a:p>
                  </a:txBody>
                  <a:tcPr/>
                </a:tc>
                <a:tc>
                  <a:txBody>
                    <a:bodyPr/>
                    <a:lstStyle/>
                    <a:p>
                      <a:pPr algn="l"/>
                      <a:r>
                        <a:rPr lang="en-US"/>
                        <a:t>0.86</a:t>
                      </a:r>
                      <a:endParaRPr lang="en-PK"/>
                    </a:p>
                  </a:txBody>
                  <a:tcPr/>
                </a:tc>
                <a:tc>
                  <a:txBody>
                    <a:bodyPr/>
                    <a:lstStyle/>
                    <a:p>
                      <a:pPr algn="l"/>
                      <a:r>
                        <a:rPr lang="en-US"/>
                        <a:t>0.50</a:t>
                      </a:r>
                      <a:endParaRPr lang="en-PK"/>
                    </a:p>
                  </a:txBody>
                  <a:tcPr/>
                </a:tc>
                <a:extLst>
                  <a:ext uri="{0D108BD9-81ED-4DB2-BD59-A6C34878D82A}">
                    <a16:rowId xmlns:a16="http://schemas.microsoft.com/office/drawing/2014/main" val="2872046428"/>
                  </a:ext>
                </a:extLst>
              </a:tr>
              <a:tr h="443596">
                <a:tc vMerge="1">
                  <a:txBody>
                    <a:bodyPr/>
                    <a:lstStyle/>
                    <a:p>
                      <a:endParaRPr lang="en-PK"/>
                    </a:p>
                  </a:txBody>
                  <a:tcPr/>
                </a:tc>
                <a:tc>
                  <a:txBody>
                    <a:bodyPr/>
                    <a:lstStyle/>
                    <a:p>
                      <a:pPr algn="l"/>
                      <a:r>
                        <a:rPr lang="en-US"/>
                        <a:t>Model 3</a:t>
                      </a:r>
                      <a:endParaRPr lang="en-PK"/>
                    </a:p>
                  </a:txBody>
                  <a:tcPr/>
                </a:tc>
                <a:tc>
                  <a:txBody>
                    <a:bodyPr/>
                    <a:lstStyle/>
                    <a:p>
                      <a:pPr algn="l"/>
                      <a:r>
                        <a:rPr lang="en-US"/>
                        <a:t>-</a:t>
                      </a:r>
                      <a:endParaRPr lang="en-PK"/>
                    </a:p>
                  </a:txBody>
                  <a:tcPr/>
                </a:tc>
                <a:tc>
                  <a:txBody>
                    <a:bodyPr/>
                    <a:lstStyle/>
                    <a:p>
                      <a:pPr algn="l"/>
                      <a:r>
                        <a:rPr lang="en-US"/>
                        <a:t>-</a:t>
                      </a:r>
                      <a:endParaRPr lang="en-PK"/>
                    </a:p>
                  </a:txBody>
                  <a:tcPr/>
                </a:tc>
                <a:tc>
                  <a:txBody>
                    <a:bodyPr/>
                    <a:lstStyle/>
                    <a:p>
                      <a:pPr algn="l"/>
                      <a:r>
                        <a:rPr lang="en-US"/>
                        <a:t>0.85</a:t>
                      </a:r>
                      <a:endParaRPr lang="en-PK"/>
                    </a:p>
                  </a:txBody>
                  <a:tcPr/>
                </a:tc>
                <a:extLst>
                  <a:ext uri="{0D108BD9-81ED-4DB2-BD59-A6C34878D82A}">
                    <a16:rowId xmlns:a16="http://schemas.microsoft.com/office/drawing/2014/main" val="2033007518"/>
                  </a:ext>
                </a:extLst>
              </a:tr>
            </a:tbl>
          </a:graphicData>
        </a:graphic>
      </p:graphicFrame>
      <p:sp>
        <p:nvSpPr>
          <p:cNvPr id="7" name="TextBox 6">
            <a:extLst>
              <a:ext uri="{FF2B5EF4-FFF2-40B4-BE49-F238E27FC236}">
                <a16:creationId xmlns:a16="http://schemas.microsoft.com/office/drawing/2014/main" id="{D070139A-6A73-7FB1-D67C-476BD74665E0}"/>
              </a:ext>
            </a:extLst>
          </p:cNvPr>
          <p:cNvSpPr txBox="1"/>
          <p:nvPr/>
        </p:nvSpPr>
        <p:spPr>
          <a:xfrm>
            <a:off x="726657" y="1858297"/>
            <a:ext cx="10515599" cy="369332"/>
          </a:xfrm>
          <a:prstGeom prst="rect">
            <a:avLst/>
          </a:prstGeom>
          <a:noFill/>
        </p:spPr>
        <p:txBody>
          <a:bodyPr wrap="square" rtlCol="0">
            <a:spAutoFit/>
          </a:bodyPr>
          <a:lstStyle/>
          <a:p>
            <a:r>
              <a:rPr lang="en-US"/>
              <a:t>Following studies use 3d CTA for TBAD prognosis</a:t>
            </a:r>
            <a:endParaRPr lang="en-PK"/>
          </a:p>
        </p:txBody>
      </p:sp>
      <p:pic>
        <p:nvPicPr>
          <p:cNvPr id="3" name="Picture 2" descr="A logo of a eye with circuit board lines and words&#10;&#10;Description automatically generated">
            <a:extLst>
              <a:ext uri="{FF2B5EF4-FFF2-40B4-BE49-F238E27FC236}">
                <a16:creationId xmlns:a16="http://schemas.microsoft.com/office/drawing/2014/main" id="{9C4291FA-13A4-1551-95D4-5C56C98D90A3}"/>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9" name="Oval 8">
            <a:extLst>
              <a:ext uri="{FF2B5EF4-FFF2-40B4-BE49-F238E27FC236}">
                <a16:creationId xmlns:a16="http://schemas.microsoft.com/office/drawing/2014/main" id="{18D8FF04-2294-3D5D-794F-75018345A2F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8</a:t>
            </a:r>
            <a:endParaRPr lang="en-US"/>
          </a:p>
        </p:txBody>
      </p:sp>
    </p:spTree>
    <p:extLst>
      <p:ext uri="{BB962C8B-B14F-4D97-AF65-F5344CB8AC3E}">
        <p14:creationId xmlns:p14="http://schemas.microsoft.com/office/powerpoint/2010/main" val="171574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27</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Co-Authors</vt:lpstr>
      <vt:lpstr>Aortic Dissection(AD) </vt:lpstr>
      <vt:lpstr>Type-B Aortic Dissection (TBAD)</vt:lpstr>
      <vt:lpstr>Motivation</vt:lpstr>
      <vt:lpstr>Deep Learning</vt:lpstr>
      <vt:lpstr>Deep Learning in Healthcare</vt:lpstr>
      <vt:lpstr>Dataset</vt:lpstr>
      <vt:lpstr>PowerPoint Presentation</vt:lpstr>
      <vt:lpstr>Limitations</vt:lpstr>
      <vt:lpstr>PowerPoint Presentation</vt:lpstr>
      <vt:lpstr>Can 2D Image Segmentation Perform As Good As 3D Volumetric Segmentation In Type B Aortic Dissection? </vt:lpstr>
      <vt:lpstr>Segmentation Results</vt:lpstr>
      <vt:lpstr>Limitations</vt:lpstr>
      <vt:lpstr>RQ.2.a:  Can we use pretrained foundation models for TBAD segmentation without needing to train them? </vt:lpstr>
      <vt:lpstr>Generative Foundation Models</vt:lpstr>
      <vt:lpstr>Segmentation Foundation Models (FM) </vt:lpstr>
      <vt:lpstr>Traditional Deep Learning</vt:lpstr>
      <vt:lpstr>Segmentation Foundation Models</vt:lpstr>
      <vt:lpstr>Segmentation FMs for TBADS</vt:lpstr>
      <vt:lpstr>Segmentation Results</vt:lpstr>
      <vt:lpstr>Limitations</vt:lpstr>
      <vt:lpstr>RQ.2.b:  Can synthetic 2D data significantly improve how well the segmentation algorithm identifies TBAD?</vt:lpstr>
      <vt:lpstr>Synthetic Data</vt:lpstr>
      <vt:lpstr>Synthetic CTA Image Generation</vt:lpstr>
      <vt:lpstr>Methodology for CTA Generation</vt:lpstr>
      <vt:lpstr>PowerPoint Presentation</vt:lpstr>
      <vt:lpstr>t-SNE Visualization</vt:lpstr>
      <vt:lpstr>Synthetic Data Validation – 2 </vt:lpstr>
      <vt:lpstr>Clinician's Feedback</vt:lpstr>
      <vt:lpstr>Limitations and Future Work</vt:lpstr>
      <vt:lpstr>References</vt:lpstr>
      <vt:lpstr>PowerPoint Presentation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2025-01-08T13:30:41Z</dcterms:created>
  <dcterms:modified xsi:type="dcterms:W3CDTF">2025-08-10T22:51:46Z</dcterms:modified>
</cp:coreProperties>
</file>